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0" r:id="rId2"/>
    <p:sldId id="285" r:id="rId3"/>
    <p:sldId id="348" r:id="rId4"/>
    <p:sldId id="378" r:id="rId5"/>
    <p:sldId id="292" r:id="rId6"/>
    <p:sldId id="360" r:id="rId7"/>
    <p:sldId id="374" r:id="rId8"/>
    <p:sldId id="371" r:id="rId9"/>
    <p:sldId id="362" r:id="rId10"/>
    <p:sldId id="365" r:id="rId11"/>
    <p:sldId id="361" r:id="rId12"/>
    <p:sldId id="366" r:id="rId13"/>
    <p:sldId id="367" r:id="rId14"/>
    <p:sldId id="368" r:id="rId15"/>
    <p:sldId id="369" r:id="rId16"/>
    <p:sldId id="370" r:id="rId17"/>
    <p:sldId id="372" r:id="rId18"/>
    <p:sldId id="376" r:id="rId19"/>
    <p:sldId id="375" r:id="rId20"/>
    <p:sldId id="377" r:id="rId21"/>
    <p:sldId id="379" r:id="rId22"/>
    <p:sldId id="373" r:id="rId23"/>
    <p:sldId id="2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054"/>
    <a:srgbClr val="CE3A3A"/>
    <a:srgbClr val="FFFFFF"/>
    <a:srgbClr val="21345C"/>
    <a:srgbClr val="73A2CF"/>
    <a:srgbClr val="333F50"/>
    <a:srgbClr val="EFEFEF"/>
    <a:srgbClr val="1C2244"/>
    <a:srgbClr val="F1ECE6"/>
    <a:srgbClr val="2A345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184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DD19A-1EC8-442E-B294-2C803B0886F9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02759-B0AC-4D92-984E-6CD8A89D5D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06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02759-B0AC-4D92-984E-6CD8A89D5D7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6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2024-01-07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8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C6E803-6770-D169-3118-87626C0BB4AE}"/>
              </a:ext>
            </a:extLst>
          </p:cNvPr>
          <p:cNvSpPr txBox="1"/>
          <p:nvPr/>
        </p:nvSpPr>
        <p:spPr>
          <a:xfrm>
            <a:off x="9072563" y="4981575"/>
            <a:ext cx="2782887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2018E7304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김승혁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  <a:cs typeface="+mn-cs"/>
            </a:endParaRPr>
          </a:p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2018E7307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  <a:cs typeface="+mn-cs"/>
              </a:rPr>
              <a:t> 김찬호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6CEB1-AA62-5237-9872-658A89811DB9}"/>
              </a:ext>
            </a:extLst>
          </p:cNvPr>
          <p:cNvSpPr txBox="1"/>
          <p:nvPr/>
        </p:nvSpPr>
        <p:spPr>
          <a:xfrm>
            <a:off x="1727200" y="2961184"/>
            <a:ext cx="873760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개인 옷장 관리 시스템을 활용한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Adobe Hebrew" panose="02040503050201020203" pitchFamily="18" charset="-79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옷차림 추천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dobe Hebrew" panose="02040503050201020203" pitchFamily="18" charset="-79"/>
              </a:rPr>
              <a:t>웹앱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Adobe Hebrew" panose="02040503050201020203" pitchFamily="18" charset="-79"/>
            </a:endParaRPr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0DB8AC85-C061-E74D-361A-18B03F3A2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0" y="1995488"/>
            <a:ext cx="7112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2DDD21-A5A7-2880-3CDC-ACE3F21AE0B8}"/>
              </a:ext>
            </a:extLst>
          </p:cNvPr>
          <p:cNvCxnSpPr>
            <a:cxnSpLocks/>
          </p:cNvCxnSpPr>
          <p:nvPr/>
        </p:nvCxnSpPr>
        <p:spPr>
          <a:xfrm>
            <a:off x="1727200" y="2813050"/>
            <a:ext cx="8737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97DDE4-1530-FB82-FF4B-8DA35B0CF23A}"/>
              </a:ext>
            </a:extLst>
          </p:cNvPr>
          <p:cNvSpPr txBox="1"/>
          <p:nvPr/>
        </p:nvSpPr>
        <p:spPr>
          <a:xfrm>
            <a:off x="7554190" y="2289175"/>
            <a:ext cx="19727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나눔고딕" pitchFamily="2" charset="-127"/>
              </a:rPr>
              <a:t>Hand Closet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0834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디지털 옷장 아이템 등록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36CB27-CFEB-6B99-AA81-9A7F3BDB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08" y="1791533"/>
            <a:ext cx="5999375" cy="490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F0F321-073C-981F-96AF-36EE3711E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83"/>
          <a:stretch/>
        </p:blipFill>
        <p:spPr>
          <a:xfrm>
            <a:off x="3624526" y="697709"/>
            <a:ext cx="8196520" cy="798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97E8FD9-CA8B-CE0F-5395-7B813AB9C4F5}"/>
              </a:ext>
            </a:extLst>
          </p:cNvPr>
          <p:cNvSpPr/>
          <p:nvPr/>
        </p:nvSpPr>
        <p:spPr>
          <a:xfrm>
            <a:off x="7193280" y="1613706"/>
            <a:ext cx="45719" cy="702773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6EFC2F-A30D-E1B6-5AD6-69FE2D319958}"/>
              </a:ext>
            </a:extLst>
          </p:cNvPr>
          <p:cNvSpPr txBox="1"/>
          <p:nvPr/>
        </p:nvSpPr>
        <p:spPr>
          <a:xfrm>
            <a:off x="3783076" y="4959962"/>
            <a:ext cx="3796075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파일 시스템에 이미지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DB</a:t>
            </a:r>
            <a:r>
              <a:rPr lang="ko-KR" altLang="en-US" b="1" dirty="0">
                <a:solidFill>
                  <a:srgbClr val="364054"/>
                </a:solidFill>
              </a:rPr>
              <a:t>에 이미지 경로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추가 정보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이미지 </a:t>
            </a:r>
            <a:r>
              <a:rPr lang="en-US" altLang="ko-KR" b="1" dirty="0">
                <a:solidFill>
                  <a:srgbClr val="364054"/>
                </a:solidFill>
              </a:rPr>
              <a:t>200 x 200 </a:t>
            </a:r>
            <a:r>
              <a:rPr lang="ko-KR" altLang="en-US" b="1" dirty="0">
                <a:solidFill>
                  <a:srgbClr val="364054"/>
                </a:solidFill>
              </a:rPr>
              <a:t>사이즈 리사이징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 (</a:t>
            </a:r>
            <a:r>
              <a:rPr lang="en-US" altLang="ko-KR" b="1" dirty="0" err="1">
                <a:solidFill>
                  <a:srgbClr val="364054"/>
                </a:solidFill>
              </a:rPr>
              <a:t>javax.imageio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</a:p>
          <a:p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BDA1E8-B796-9CB2-2A58-F90F5366539C}"/>
              </a:ext>
            </a:extLst>
          </p:cNvPr>
          <p:cNvSpPr/>
          <p:nvPr/>
        </p:nvSpPr>
        <p:spPr>
          <a:xfrm>
            <a:off x="1275997" y="4062022"/>
            <a:ext cx="1149907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F252EEE-0F37-6093-65F3-1D9FAF5CAE4A}"/>
              </a:ext>
            </a:extLst>
          </p:cNvPr>
          <p:cNvSpPr/>
          <p:nvPr/>
        </p:nvSpPr>
        <p:spPr>
          <a:xfrm>
            <a:off x="1124785" y="388221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BD0EC35-FF81-BEA9-58F6-64DEC4B02BAC}"/>
              </a:ext>
            </a:extLst>
          </p:cNvPr>
          <p:cNvSpPr/>
          <p:nvPr/>
        </p:nvSpPr>
        <p:spPr>
          <a:xfrm>
            <a:off x="2592372" y="1004743"/>
            <a:ext cx="395926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F66E6D5-3490-F2FB-1741-68D50D9D0579}"/>
              </a:ext>
            </a:extLst>
          </p:cNvPr>
          <p:cNvSpPr/>
          <p:nvPr/>
        </p:nvSpPr>
        <p:spPr>
          <a:xfrm>
            <a:off x="2431078" y="82032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884198-8F11-3B56-E6D0-8FDF1746B83F}"/>
              </a:ext>
            </a:extLst>
          </p:cNvPr>
          <p:cNvGrpSpPr/>
          <p:nvPr/>
        </p:nvGrpSpPr>
        <p:grpSpPr>
          <a:xfrm>
            <a:off x="276032" y="666551"/>
            <a:ext cx="3097410" cy="6134643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그림 5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1A609508-471A-6688-FA82-1D24D1E99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46563FA-81D4-C261-B821-C1015A955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74078F-618C-41B8-16A5-0EE5F6C6E16F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75DCE70-99ED-7B55-274C-6D5452E98657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7E2D535-6996-4768-A7C2-3949A245F67F}"/>
              </a:ext>
            </a:extLst>
          </p:cNvPr>
          <p:cNvSpPr/>
          <p:nvPr/>
        </p:nvSpPr>
        <p:spPr>
          <a:xfrm>
            <a:off x="8521832" y="4791908"/>
            <a:ext cx="1349386" cy="6473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4E72FD3-1145-05C8-2F82-DC4EFACD4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13" y="605886"/>
            <a:ext cx="3369792" cy="623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9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249423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78235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카테고리 별  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상세조회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삭제</a:t>
            </a:r>
            <a:r>
              <a:rPr lang="en-US" altLang="ko-KR" sz="2000" b="1" dirty="0">
                <a:solidFill>
                  <a:srgbClr val="333F50"/>
                </a:solidFill>
              </a:rPr>
              <a:t>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411C19-032D-8CE3-7808-99EAA279FCE3}"/>
              </a:ext>
            </a:extLst>
          </p:cNvPr>
          <p:cNvGrpSpPr/>
          <p:nvPr/>
        </p:nvGrpSpPr>
        <p:grpSpPr>
          <a:xfrm>
            <a:off x="3305681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그림 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3E78F8C2-EAB7-3241-EA9A-C9062520F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32B346-FDCE-C108-93D8-8E70B65DA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601E44-7B40-E2C8-36B2-1EF068BA6B7E}"/>
              </a:ext>
            </a:extLst>
          </p:cNvPr>
          <p:cNvGrpSpPr/>
          <p:nvPr/>
        </p:nvGrpSpPr>
        <p:grpSpPr>
          <a:xfrm>
            <a:off x="7118750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DB83AA9-4AB9-6B09-8C70-A98D6AC28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BC6985-8DB2-9AE5-5CCE-5DB83AB7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4500396-3060-7343-8920-1F52E29DF6DE}"/>
              </a:ext>
            </a:extLst>
          </p:cNvPr>
          <p:cNvSpPr/>
          <p:nvPr/>
        </p:nvSpPr>
        <p:spPr>
          <a:xfrm>
            <a:off x="3677920" y="2021841"/>
            <a:ext cx="1189995" cy="12197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BA74E9-D62F-3CDA-1A4C-C86780E47C66}"/>
              </a:ext>
            </a:extLst>
          </p:cNvPr>
          <p:cNvSpPr/>
          <p:nvPr/>
        </p:nvSpPr>
        <p:spPr>
          <a:xfrm>
            <a:off x="3565882" y="188948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AFB25D-6119-F720-873D-82B1A5BDDFAC}"/>
              </a:ext>
            </a:extLst>
          </p:cNvPr>
          <p:cNvCxnSpPr>
            <a:cxnSpLocks/>
          </p:cNvCxnSpPr>
          <p:nvPr/>
        </p:nvCxnSpPr>
        <p:spPr>
          <a:xfrm>
            <a:off x="4867915" y="2626612"/>
            <a:ext cx="2691125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432774-5D70-4CD0-4977-8747CCBA4CCD}"/>
              </a:ext>
            </a:extLst>
          </p:cNvPr>
          <p:cNvSpPr/>
          <p:nvPr/>
        </p:nvSpPr>
        <p:spPr>
          <a:xfrm>
            <a:off x="8447053" y="5165944"/>
            <a:ext cx="396688" cy="37564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CAD21FD-77FB-53C6-AB6C-1803E10DF3CF}"/>
              </a:ext>
            </a:extLst>
          </p:cNvPr>
          <p:cNvSpPr/>
          <p:nvPr/>
        </p:nvSpPr>
        <p:spPr>
          <a:xfrm>
            <a:off x="8269029" y="501876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58D1B-C719-BCBD-2ED8-F0429BEDA546}"/>
              </a:ext>
            </a:extLst>
          </p:cNvPr>
          <p:cNvSpPr txBox="1"/>
          <p:nvPr/>
        </p:nvSpPr>
        <p:spPr>
          <a:xfrm>
            <a:off x="5461216" y="2211105"/>
            <a:ext cx="13614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상세조회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35619-63E0-74F7-97D1-5D52D8273E3E}"/>
              </a:ext>
            </a:extLst>
          </p:cNvPr>
          <p:cNvSpPr txBox="1"/>
          <p:nvPr/>
        </p:nvSpPr>
        <p:spPr>
          <a:xfrm>
            <a:off x="8872281" y="5170376"/>
            <a:ext cx="96930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삭제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8BE52F-00C4-8965-E7E5-718F4E518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" y="580027"/>
            <a:ext cx="12014199" cy="621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93889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아이템 정보 수정</a:t>
            </a:r>
            <a:r>
              <a:rPr lang="en-US" altLang="ko-KR" sz="2000" b="1" dirty="0">
                <a:solidFill>
                  <a:srgbClr val="333F50"/>
                </a:solidFill>
              </a:rPr>
              <a:t>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601E44-7B40-E2C8-36B2-1EF068BA6B7E}"/>
              </a:ext>
            </a:extLst>
          </p:cNvPr>
          <p:cNvGrpSpPr/>
          <p:nvPr/>
        </p:nvGrpSpPr>
        <p:grpSpPr>
          <a:xfrm>
            <a:off x="5920596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그림 1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DB83AA9-4AB9-6B09-8C70-A98D6AC28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3BC6985-8DB2-9AE5-5CCE-5DB83AB77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458D1B-C719-BCBD-2ED8-F0429BEDA546}"/>
              </a:ext>
            </a:extLst>
          </p:cNvPr>
          <p:cNvSpPr txBox="1"/>
          <p:nvPr/>
        </p:nvSpPr>
        <p:spPr>
          <a:xfrm>
            <a:off x="3840516" y="785477"/>
            <a:ext cx="136144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정보 수정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80399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" b="585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4500396-3060-7343-8920-1F52E29DF6DE}"/>
              </a:ext>
            </a:extLst>
          </p:cNvPr>
          <p:cNvSpPr/>
          <p:nvPr/>
        </p:nvSpPr>
        <p:spPr>
          <a:xfrm>
            <a:off x="2591993" y="1021624"/>
            <a:ext cx="362333" cy="3405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5BA74E9-D62F-3CDA-1A4C-C86780E47C66}"/>
              </a:ext>
            </a:extLst>
          </p:cNvPr>
          <p:cNvSpPr/>
          <p:nvPr/>
        </p:nvSpPr>
        <p:spPr>
          <a:xfrm>
            <a:off x="2429665" y="887800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AFB25D-6119-F720-873D-82B1A5BDDFAC}"/>
              </a:ext>
            </a:extLst>
          </p:cNvPr>
          <p:cNvCxnSpPr>
            <a:cxnSpLocks/>
          </p:cNvCxnSpPr>
          <p:nvPr/>
        </p:nvCxnSpPr>
        <p:spPr>
          <a:xfrm>
            <a:off x="2954326" y="1204212"/>
            <a:ext cx="2752910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C0AE9C-280F-EF37-F351-47535AB73773}"/>
              </a:ext>
            </a:extLst>
          </p:cNvPr>
          <p:cNvGrpSpPr/>
          <p:nvPr/>
        </p:nvGrpSpPr>
        <p:grpSpPr>
          <a:xfrm>
            <a:off x="8968655" y="764294"/>
            <a:ext cx="3048059" cy="60369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8" name="그림 2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89B83F0-BA94-9607-945A-19A57B3C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861D2F3-791F-056B-1D1A-AA003419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" r="815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9F304B3-EDF4-B6BA-A9E3-C737B72900D2}"/>
              </a:ext>
            </a:extLst>
          </p:cNvPr>
          <p:cNvSpPr/>
          <p:nvPr/>
        </p:nvSpPr>
        <p:spPr>
          <a:xfrm>
            <a:off x="8238090" y="1033961"/>
            <a:ext cx="362333" cy="340502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6E26AAA-F16E-CF93-9F5F-E3832908D144}"/>
              </a:ext>
            </a:extLst>
          </p:cNvPr>
          <p:cNvSpPr/>
          <p:nvPr/>
        </p:nvSpPr>
        <p:spPr>
          <a:xfrm>
            <a:off x="8075762" y="88128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CF6F77-8537-9C82-5D7C-04197A54C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30" y="592501"/>
            <a:ext cx="11998470" cy="626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1376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 코디 추가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069897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6592155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92A07F6-D4CE-66DF-D9A3-1AAEF320791A}"/>
              </a:ext>
            </a:extLst>
          </p:cNvPr>
          <p:cNvSpPr/>
          <p:nvPr/>
        </p:nvSpPr>
        <p:spPr>
          <a:xfrm>
            <a:off x="3773424" y="2724912"/>
            <a:ext cx="496025" cy="391408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C7B602-3823-6DE7-0601-D6FED68D6414}"/>
              </a:ext>
            </a:extLst>
          </p:cNvPr>
          <p:cNvSpPr/>
          <p:nvPr/>
        </p:nvSpPr>
        <p:spPr>
          <a:xfrm>
            <a:off x="3628623" y="255372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9E317A7-309F-24C3-E976-45B38B7DC728}"/>
              </a:ext>
            </a:extLst>
          </p:cNvPr>
          <p:cNvSpPr/>
          <p:nvPr/>
        </p:nvSpPr>
        <p:spPr>
          <a:xfrm>
            <a:off x="4470904" y="1147641"/>
            <a:ext cx="264715" cy="264715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C12356F-8AC7-59E5-2443-4891BC70F108}"/>
              </a:ext>
            </a:extLst>
          </p:cNvPr>
          <p:cNvSpPr/>
          <p:nvPr/>
        </p:nvSpPr>
        <p:spPr>
          <a:xfrm>
            <a:off x="4269449" y="99900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3EAA9F5-020B-4A17-18B9-F7CE2E21E26E}"/>
              </a:ext>
            </a:extLst>
          </p:cNvPr>
          <p:cNvSpPr/>
          <p:nvPr/>
        </p:nvSpPr>
        <p:spPr>
          <a:xfrm>
            <a:off x="8990456" y="750517"/>
            <a:ext cx="300134" cy="307777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25BF929-B336-2C22-764F-C384620075CD}"/>
              </a:ext>
            </a:extLst>
          </p:cNvPr>
          <p:cNvSpPr/>
          <p:nvPr/>
        </p:nvSpPr>
        <p:spPr>
          <a:xfrm>
            <a:off x="8829438" y="584598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8474652-1606-2570-EFFE-85EEB23D9BA0}"/>
              </a:ext>
            </a:extLst>
          </p:cNvPr>
          <p:cNvCxnSpPr>
            <a:cxnSpLocks/>
          </p:cNvCxnSpPr>
          <p:nvPr/>
        </p:nvCxnSpPr>
        <p:spPr>
          <a:xfrm>
            <a:off x="4724259" y="1287729"/>
            <a:ext cx="1657687" cy="11123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1ADAFC6-C34F-567E-E58B-FD291666083D}"/>
              </a:ext>
            </a:extLst>
          </p:cNvPr>
          <p:cNvSpPr txBox="1"/>
          <p:nvPr/>
        </p:nvSpPr>
        <p:spPr>
          <a:xfrm>
            <a:off x="2559623" y="3474100"/>
            <a:ext cx="3949081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날짜 선택 후 다이어리 추가 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현재 날짜는 빨간색</a:t>
            </a:r>
            <a:r>
              <a:rPr lang="en-US" altLang="ko-KR" sz="1600" b="1" dirty="0">
                <a:solidFill>
                  <a:srgbClr val="364054"/>
                </a:solidFill>
              </a:rPr>
              <a:t>, </a:t>
            </a:r>
            <a:r>
              <a:rPr lang="ko-KR" altLang="en-US" sz="1600" b="1" dirty="0">
                <a:solidFill>
                  <a:srgbClr val="364054"/>
                </a:solidFill>
              </a:rPr>
              <a:t>선택 날짜는 파란색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3216B5-5170-8C71-59AE-3237A9E01F7C}"/>
              </a:ext>
            </a:extLst>
          </p:cNvPr>
          <p:cNvSpPr txBox="1"/>
          <p:nvPr/>
        </p:nvSpPr>
        <p:spPr>
          <a:xfrm>
            <a:off x="9140523" y="1110721"/>
            <a:ext cx="800529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저장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6AD411-CA4B-53EC-B324-72E987B03E00}"/>
              </a:ext>
            </a:extLst>
          </p:cNvPr>
          <p:cNvSpPr txBox="1"/>
          <p:nvPr/>
        </p:nvSpPr>
        <p:spPr>
          <a:xfrm>
            <a:off x="8829438" y="3507485"/>
            <a:ext cx="3362562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선택된 아이템의 등록일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   선택한 날짜에 맞게 업데이트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92258D1-0D30-E340-026F-5E15E0FFD909}"/>
              </a:ext>
            </a:extLst>
          </p:cNvPr>
          <p:cNvCxnSpPr>
            <a:cxnSpLocks/>
          </p:cNvCxnSpPr>
          <p:nvPr/>
        </p:nvCxnSpPr>
        <p:spPr>
          <a:xfrm>
            <a:off x="4269449" y="2920616"/>
            <a:ext cx="5021141" cy="463284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E35CCD-081E-16F4-EAAF-4C78DAC78F82}"/>
              </a:ext>
            </a:extLst>
          </p:cNvPr>
          <p:cNvSpPr txBox="1"/>
          <p:nvPr/>
        </p:nvSpPr>
        <p:spPr>
          <a:xfrm>
            <a:off x="8829649" y="4208750"/>
            <a:ext cx="3362562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선택된 아이템은 입은 횟수 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    +1 </a:t>
            </a:r>
            <a:r>
              <a:rPr lang="ko-KR" altLang="en-US" sz="1600" b="1" dirty="0">
                <a:solidFill>
                  <a:srgbClr val="364054"/>
                </a:solidFill>
              </a:rPr>
              <a:t>증가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70D76B-E83B-1C29-6A9D-EE3310F653D4}"/>
              </a:ext>
            </a:extLst>
          </p:cNvPr>
          <p:cNvSpPr txBox="1"/>
          <p:nvPr/>
        </p:nvSpPr>
        <p:spPr>
          <a:xfrm>
            <a:off x="7920014" y="5504972"/>
            <a:ext cx="2468324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CREATEDATE: 2023-09-22</a:t>
            </a: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WEARCOUNT: 3(+1)</a:t>
            </a:r>
          </a:p>
        </p:txBody>
      </p:sp>
    </p:spTree>
    <p:extLst>
      <p:ext uri="{BB962C8B-B14F-4D97-AF65-F5344CB8AC3E}">
        <p14:creationId xmlns:p14="http://schemas.microsoft.com/office/powerpoint/2010/main" val="29246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163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 상세조회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삭제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069897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6592155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92A07F6-D4CE-66DF-D9A3-1AAEF320791A}"/>
              </a:ext>
            </a:extLst>
          </p:cNvPr>
          <p:cNvSpPr/>
          <p:nvPr/>
        </p:nvSpPr>
        <p:spPr>
          <a:xfrm>
            <a:off x="2501247" y="3516764"/>
            <a:ext cx="788708" cy="753578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BC7B602-3823-6DE7-0601-D6FED68D6414}"/>
              </a:ext>
            </a:extLst>
          </p:cNvPr>
          <p:cNvSpPr/>
          <p:nvPr/>
        </p:nvSpPr>
        <p:spPr>
          <a:xfrm>
            <a:off x="2368889" y="3341236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3EAA9F5-020B-4A17-18B9-F7CE2E21E26E}"/>
              </a:ext>
            </a:extLst>
          </p:cNvPr>
          <p:cNvSpPr/>
          <p:nvPr/>
        </p:nvSpPr>
        <p:spPr>
          <a:xfrm>
            <a:off x="8990456" y="980263"/>
            <a:ext cx="300134" cy="307777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25BF929-B336-2C22-764F-C384620075CD}"/>
              </a:ext>
            </a:extLst>
          </p:cNvPr>
          <p:cNvSpPr/>
          <p:nvPr/>
        </p:nvSpPr>
        <p:spPr>
          <a:xfrm>
            <a:off x="8829438" y="833198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3216B5-5170-8C71-59AE-3237A9E01F7C}"/>
              </a:ext>
            </a:extLst>
          </p:cNvPr>
          <p:cNvSpPr txBox="1"/>
          <p:nvPr/>
        </p:nvSpPr>
        <p:spPr>
          <a:xfrm>
            <a:off x="9140523" y="1530899"/>
            <a:ext cx="3037435" cy="107721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삭제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각 아이템의</a:t>
            </a:r>
            <a:r>
              <a:rPr lang="en-US" altLang="ko-KR" sz="1600" b="1" dirty="0">
                <a:solidFill>
                  <a:srgbClr val="364054"/>
                </a:solidFill>
              </a:rPr>
              <a:t> </a:t>
            </a:r>
            <a:r>
              <a:rPr lang="ko-KR" altLang="en-US" sz="1600" b="1" dirty="0">
                <a:solidFill>
                  <a:srgbClr val="364054"/>
                </a:solidFill>
              </a:rPr>
              <a:t>등록일 </a:t>
            </a:r>
            <a:r>
              <a:rPr lang="en-US" altLang="ko-KR" sz="1600" b="1" dirty="0">
                <a:solidFill>
                  <a:srgbClr val="364054"/>
                </a:solidFill>
              </a:rPr>
              <a:t>-&gt; </a:t>
            </a:r>
            <a:r>
              <a:rPr lang="ko-KR" altLang="en-US" sz="1600" b="1" dirty="0">
                <a:solidFill>
                  <a:srgbClr val="364054"/>
                </a:solidFill>
              </a:rPr>
              <a:t>이전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    </a:t>
            </a:r>
            <a:r>
              <a:rPr lang="ko-KR" altLang="en-US" sz="1600" b="1" dirty="0">
                <a:solidFill>
                  <a:srgbClr val="364054"/>
                </a:solidFill>
              </a:rPr>
              <a:t>등록일로 업데이트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각 아이템의 입은 횟수 </a:t>
            </a:r>
            <a:r>
              <a:rPr lang="en-US" altLang="ko-KR" sz="1600" b="1" dirty="0">
                <a:solidFill>
                  <a:srgbClr val="364054"/>
                </a:solidFill>
              </a:rPr>
              <a:t> -1 </a:t>
            </a:r>
            <a:r>
              <a:rPr lang="ko-KR" altLang="en-US" sz="1600" b="1" dirty="0">
                <a:solidFill>
                  <a:srgbClr val="364054"/>
                </a:solidFill>
              </a:rPr>
              <a:t>감소  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F05F8C-AE8D-1227-7802-6B7B4000AB8C}"/>
              </a:ext>
            </a:extLst>
          </p:cNvPr>
          <p:cNvCxnSpPr>
            <a:cxnSpLocks/>
          </p:cNvCxnSpPr>
          <p:nvPr/>
        </p:nvCxnSpPr>
        <p:spPr>
          <a:xfrm>
            <a:off x="3289955" y="3861416"/>
            <a:ext cx="2938125" cy="32137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F9AB8A-9889-1564-A0A5-6E6A1A91323C}"/>
              </a:ext>
            </a:extLst>
          </p:cNvPr>
          <p:cNvSpPr txBox="1"/>
          <p:nvPr/>
        </p:nvSpPr>
        <p:spPr>
          <a:xfrm>
            <a:off x="2770639" y="4392071"/>
            <a:ext cx="3976756" cy="83099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날짜 별 다이어리 정보 조회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다이어리 정보 존재 시 파란 점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파란 점 있는 날짜 클릭 시 썸네일 보여줌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83A538-76DD-BCBD-AA5A-703EEEB0D60C}"/>
              </a:ext>
            </a:extLst>
          </p:cNvPr>
          <p:cNvSpPr/>
          <p:nvPr/>
        </p:nvSpPr>
        <p:spPr>
          <a:xfrm>
            <a:off x="6978839" y="3819017"/>
            <a:ext cx="2115314" cy="1657955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2BEE1EA-E034-A46F-C91E-195F97076B9E}"/>
              </a:ext>
            </a:extLst>
          </p:cNvPr>
          <p:cNvSpPr/>
          <p:nvPr/>
        </p:nvSpPr>
        <p:spPr>
          <a:xfrm>
            <a:off x="6869177" y="372043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A124C-D58B-A5DC-1AF1-5F3CF57B5CB8}"/>
              </a:ext>
            </a:extLst>
          </p:cNvPr>
          <p:cNvSpPr txBox="1"/>
          <p:nvPr/>
        </p:nvSpPr>
        <p:spPr>
          <a:xfrm>
            <a:off x="8461385" y="5482589"/>
            <a:ext cx="3224595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해당 날짜에 저장된 아이템 목록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0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845455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다이어리에 등록된 아이템 생성 날짜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입은 횟수 기반 통계 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39509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4532074" y="617583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302D4-02BB-EAF0-E11C-80AEA9EA61DD}"/>
              </a:ext>
            </a:extLst>
          </p:cNvPr>
          <p:cNvGrpSpPr/>
          <p:nvPr/>
        </p:nvGrpSpPr>
        <p:grpSpPr>
          <a:xfrm>
            <a:off x="8991158" y="623991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E0A4987-E47E-3D6F-8EC8-0A564CC8A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1751C4-E52B-603C-B83A-60D3C385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279E6BC-7606-53CB-CDA2-91B1EFBE2E35}"/>
              </a:ext>
            </a:extLst>
          </p:cNvPr>
          <p:cNvCxnSpPr>
            <a:cxnSpLocks/>
          </p:cNvCxnSpPr>
          <p:nvPr/>
        </p:nvCxnSpPr>
        <p:spPr>
          <a:xfrm flipH="1" flipV="1">
            <a:off x="3457186" y="2742264"/>
            <a:ext cx="1026874" cy="682592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4F1ED39-F8C6-5C7F-7964-C02A745D87DE}"/>
              </a:ext>
            </a:extLst>
          </p:cNvPr>
          <p:cNvCxnSpPr>
            <a:cxnSpLocks/>
          </p:cNvCxnSpPr>
          <p:nvPr/>
        </p:nvCxnSpPr>
        <p:spPr>
          <a:xfrm flipV="1">
            <a:off x="7809150" y="2726526"/>
            <a:ext cx="943057" cy="685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C1FE4B-9385-0A4D-E6DD-D2702C6010A0}"/>
              </a:ext>
            </a:extLst>
          </p:cNvPr>
          <p:cNvSpPr txBox="1"/>
          <p:nvPr/>
        </p:nvSpPr>
        <p:spPr>
          <a:xfrm>
            <a:off x="3234217" y="3459461"/>
            <a:ext cx="1529301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등록일 최근 순 </a:t>
            </a:r>
            <a:r>
              <a:rPr lang="en-US" altLang="ko-KR" sz="1600" b="1" dirty="0">
                <a:solidFill>
                  <a:srgbClr val="364054"/>
                </a:solidFill>
              </a:rPr>
              <a:t>TOP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EEF4B-B512-A72C-6B6B-496227175793}"/>
              </a:ext>
            </a:extLst>
          </p:cNvPr>
          <p:cNvSpPr txBox="1"/>
          <p:nvPr/>
        </p:nvSpPr>
        <p:spPr>
          <a:xfrm>
            <a:off x="7658216" y="3459461"/>
            <a:ext cx="1564386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입은 횟수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많은 순 </a:t>
            </a:r>
            <a:r>
              <a:rPr lang="en-US" altLang="ko-KR" sz="1600" b="1" dirty="0">
                <a:solidFill>
                  <a:srgbClr val="364054"/>
                </a:solidFill>
              </a:rPr>
              <a:t>TOP 5</a:t>
            </a:r>
          </a:p>
        </p:txBody>
      </p:sp>
    </p:spTree>
    <p:extLst>
      <p:ext uri="{BB962C8B-B14F-4D97-AF65-F5344CB8AC3E}">
        <p14:creationId xmlns:p14="http://schemas.microsoft.com/office/powerpoint/2010/main" val="104990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761939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등록 된 아이템 기반 카테고리 순위 및 계절 별 통계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072697-A097-81F2-A636-80E652787BAF}"/>
              </a:ext>
            </a:extLst>
          </p:cNvPr>
          <p:cNvGrpSpPr/>
          <p:nvPr/>
        </p:nvGrpSpPr>
        <p:grpSpPr>
          <a:xfrm>
            <a:off x="229349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A72A186-0226-9A85-731E-13153F2E6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37E7DA4-C65D-C782-B384-365635E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CE25F9C-0C65-A8DC-9AEB-7BF2904F7739}"/>
              </a:ext>
            </a:extLst>
          </p:cNvPr>
          <p:cNvGrpSpPr/>
          <p:nvPr/>
        </p:nvGrpSpPr>
        <p:grpSpPr>
          <a:xfrm>
            <a:off x="8967494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4A9E16B-9157-E319-DB43-4784A76A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F05F8DA-C087-DEF8-BFA3-52A64B50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2BEE1EA-E034-A46F-C91E-195F97076B9E}"/>
              </a:ext>
            </a:extLst>
          </p:cNvPr>
          <p:cNvSpPr/>
          <p:nvPr/>
        </p:nvSpPr>
        <p:spPr>
          <a:xfrm>
            <a:off x="6869177" y="372043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3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5302D4-02BB-EAF0-E11C-80AEA9EA61DD}"/>
              </a:ext>
            </a:extLst>
          </p:cNvPr>
          <p:cNvGrpSpPr/>
          <p:nvPr/>
        </p:nvGrpSpPr>
        <p:grpSpPr>
          <a:xfrm>
            <a:off x="4552394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E0A4987-E47E-3D6F-8EC8-0A564CC8A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1751C4-E52B-603C-B83A-60D3C385B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51FB8F7-2A22-6BED-825F-BE9FCF4CC303}"/>
              </a:ext>
            </a:extLst>
          </p:cNvPr>
          <p:cNvCxnSpPr>
            <a:cxnSpLocks/>
          </p:cNvCxnSpPr>
          <p:nvPr/>
        </p:nvCxnSpPr>
        <p:spPr>
          <a:xfrm flipH="1" flipV="1">
            <a:off x="3457186" y="2742264"/>
            <a:ext cx="1026874" cy="682592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763879E-9694-13DB-968D-0159C754A5E4}"/>
              </a:ext>
            </a:extLst>
          </p:cNvPr>
          <p:cNvCxnSpPr>
            <a:cxnSpLocks/>
          </p:cNvCxnSpPr>
          <p:nvPr/>
        </p:nvCxnSpPr>
        <p:spPr>
          <a:xfrm flipV="1">
            <a:off x="7753664" y="2773680"/>
            <a:ext cx="943057" cy="685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B3AAAE-028D-55FB-6827-B8E887DFAB7D}"/>
              </a:ext>
            </a:extLst>
          </p:cNvPr>
          <p:cNvSpPr txBox="1"/>
          <p:nvPr/>
        </p:nvSpPr>
        <p:spPr>
          <a:xfrm>
            <a:off x="2903259" y="3557563"/>
            <a:ext cx="1998679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카테고리 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아이템 많은 순 정렬 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30599B-A6D3-0443-EA45-840C0D621674}"/>
              </a:ext>
            </a:extLst>
          </p:cNvPr>
          <p:cNvSpPr txBox="1"/>
          <p:nvPr/>
        </p:nvSpPr>
        <p:spPr>
          <a:xfrm>
            <a:off x="7382621" y="3557562"/>
            <a:ext cx="1998679" cy="58477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64054"/>
                </a:solidFill>
              </a:rPr>
              <a:t># </a:t>
            </a:r>
            <a:r>
              <a:rPr lang="ko-KR" altLang="en-US" sz="1600" b="1" dirty="0">
                <a:solidFill>
                  <a:srgbClr val="364054"/>
                </a:solidFill>
              </a:rPr>
              <a:t>계절 별</a:t>
            </a:r>
            <a:endParaRPr lang="en-US" altLang="ko-KR" sz="1600" b="1" dirty="0">
              <a:solidFill>
                <a:srgbClr val="364054"/>
              </a:solidFill>
            </a:endParaRPr>
          </a:p>
          <a:p>
            <a:r>
              <a:rPr lang="ko-KR" altLang="en-US" sz="1600" b="1" dirty="0">
                <a:solidFill>
                  <a:srgbClr val="364054"/>
                </a:solidFill>
              </a:rPr>
              <a:t> 아이템 많은 순 정렬</a:t>
            </a:r>
            <a:endParaRPr lang="en-US" altLang="ko-KR" sz="1600" b="1" dirty="0">
              <a:solidFill>
                <a:srgbClr val="364054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507AF9-1B39-867E-F2E2-FB1C5D36A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27" y="595690"/>
            <a:ext cx="12004773" cy="62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1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610135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많이 입은 옷</a:t>
            </a:r>
            <a:r>
              <a:rPr lang="en-US" altLang="ko-KR" sz="2000" b="1" dirty="0">
                <a:solidFill>
                  <a:srgbClr val="333F50"/>
                </a:solidFill>
              </a:rPr>
              <a:t>, </a:t>
            </a:r>
            <a:r>
              <a:rPr lang="ko-KR" altLang="en-US" sz="2000" b="1" dirty="0">
                <a:solidFill>
                  <a:srgbClr val="333F50"/>
                </a:solidFill>
              </a:rPr>
              <a:t>적게 입은 옷</a:t>
            </a:r>
            <a:r>
              <a:rPr lang="en-US" altLang="ko-KR" sz="2000" b="1" dirty="0">
                <a:solidFill>
                  <a:srgbClr val="333F50"/>
                </a:solidFill>
              </a:rPr>
              <a:t>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862384" y="626854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C5725F5-5FB4-74C5-FD10-3AEBBEB7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9" y="3361231"/>
            <a:ext cx="6867681" cy="324696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13D1A20-CD9C-F6C4-EB0C-711EEE92B588}"/>
              </a:ext>
            </a:extLst>
          </p:cNvPr>
          <p:cNvSpPr/>
          <p:nvPr/>
        </p:nvSpPr>
        <p:spPr>
          <a:xfrm>
            <a:off x="9257622" y="1432872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DCF3A64-17E5-0986-E396-96B7E50F967E}"/>
              </a:ext>
            </a:extLst>
          </p:cNvPr>
          <p:cNvSpPr/>
          <p:nvPr/>
        </p:nvSpPr>
        <p:spPr>
          <a:xfrm>
            <a:off x="9139045" y="133446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A173915-A50F-87BC-2DCF-42E5286F03C7}"/>
              </a:ext>
            </a:extLst>
          </p:cNvPr>
          <p:cNvSpPr/>
          <p:nvPr/>
        </p:nvSpPr>
        <p:spPr>
          <a:xfrm>
            <a:off x="9221832" y="3572186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6622E6C-F916-CF28-CB8A-665F5712085A}"/>
              </a:ext>
            </a:extLst>
          </p:cNvPr>
          <p:cNvSpPr/>
          <p:nvPr/>
        </p:nvSpPr>
        <p:spPr>
          <a:xfrm>
            <a:off x="9129618" y="3473776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20E1B-1471-94F8-1EF0-8ADDD594A2E7}"/>
              </a:ext>
            </a:extLst>
          </p:cNvPr>
          <p:cNvSpPr txBox="1"/>
          <p:nvPr/>
        </p:nvSpPr>
        <p:spPr>
          <a:xfrm>
            <a:off x="6247209" y="3642800"/>
            <a:ext cx="2818407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등록일 오래된 아이템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(</a:t>
            </a:r>
            <a:r>
              <a:rPr lang="ko-KR" altLang="en-US" b="1" dirty="0">
                <a:solidFill>
                  <a:srgbClr val="364054"/>
                </a:solidFill>
              </a:rPr>
              <a:t>최근 입지 않은 옷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  <a:r>
              <a:rPr lang="ko-KR" altLang="en-US" b="1" dirty="0">
                <a:solidFill>
                  <a:srgbClr val="364054"/>
                </a:solidFill>
              </a:rPr>
              <a:t>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3CC54-1ED5-D439-E6DF-202EAA3732CF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FDCF011-C50B-9C38-9FE8-20D0B6801E62}"/>
              </a:ext>
            </a:extLst>
          </p:cNvPr>
          <p:cNvSpPr/>
          <p:nvPr/>
        </p:nvSpPr>
        <p:spPr>
          <a:xfrm>
            <a:off x="1123184" y="5232126"/>
            <a:ext cx="4760536" cy="3961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7235C-D09D-D0D1-5DEA-37E1DCF7F820}"/>
              </a:ext>
            </a:extLst>
          </p:cNvPr>
          <p:cNvSpPr txBox="1"/>
          <p:nvPr/>
        </p:nvSpPr>
        <p:spPr>
          <a:xfrm>
            <a:off x="406979" y="1484353"/>
            <a:ext cx="6644768" cy="1261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카테고리</a:t>
            </a:r>
            <a:endParaRPr lang="en-US" altLang="ko-KR" sz="1400" b="1" dirty="0"/>
          </a:p>
          <a:p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상의</a:t>
            </a:r>
            <a:r>
              <a:rPr lang="en-US" altLang="ko-KR" sz="1200" dirty="0"/>
              <a:t>: </a:t>
            </a:r>
            <a:r>
              <a:rPr lang="ko-KR" altLang="en-US" sz="1200" dirty="0"/>
              <a:t>민소매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반팔티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긴팔티</a:t>
            </a:r>
            <a:r>
              <a:rPr lang="en-US" altLang="ko-KR" sz="1200" dirty="0"/>
              <a:t>, </a:t>
            </a:r>
            <a:r>
              <a:rPr lang="ko-KR" altLang="en-US" sz="1200" dirty="0"/>
              <a:t>블라우스</a:t>
            </a:r>
            <a:r>
              <a:rPr lang="en-US" altLang="ko-KR" sz="1200" dirty="0"/>
              <a:t>/</a:t>
            </a:r>
            <a:r>
              <a:rPr lang="ko-KR" altLang="en-US" sz="1200" dirty="0"/>
              <a:t>셔츠</a:t>
            </a:r>
            <a:r>
              <a:rPr lang="en-US" altLang="ko-KR" sz="1200" dirty="0"/>
              <a:t>, </a:t>
            </a:r>
            <a:r>
              <a:rPr lang="ko-KR" altLang="en-US" sz="1200" dirty="0"/>
              <a:t>맨투맨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후디</a:t>
            </a:r>
            <a:r>
              <a:rPr lang="en-US" altLang="ko-KR" sz="1200" dirty="0"/>
              <a:t>, </a:t>
            </a:r>
            <a:r>
              <a:rPr lang="ko-KR" altLang="en-US" sz="1200" dirty="0"/>
              <a:t>니트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하의</a:t>
            </a:r>
            <a:r>
              <a:rPr lang="en-US" altLang="ko-KR" sz="1200" dirty="0"/>
              <a:t>: </a:t>
            </a:r>
            <a:r>
              <a:rPr lang="ko-KR" altLang="en-US" sz="1200" dirty="0"/>
              <a:t>반바지</a:t>
            </a:r>
            <a:r>
              <a:rPr lang="en-US" altLang="ko-KR" sz="1200" dirty="0"/>
              <a:t>, </a:t>
            </a:r>
            <a:r>
              <a:rPr lang="ko-KR" altLang="en-US" sz="1200" dirty="0"/>
              <a:t>치마</a:t>
            </a:r>
            <a:r>
              <a:rPr lang="en-US" altLang="ko-KR" sz="1200" dirty="0"/>
              <a:t>, </a:t>
            </a:r>
            <a:r>
              <a:rPr lang="ko-KR" altLang="en-US" sz="1200" dirty="0"/>
              <a:t>면바지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슬랙스</a:t>
            </a:r>
            <a:r>
              <a:rPr lang="en-US" altLang="ko-KR" sz="1200" dirty="0"/>
              <a:t>, </a:t>
            </a:r>
            <a:r>
              <a:rPr lang="ko-KR" altLang="en-US" sz="1200" dirty="0"/>
              <a:t>청바지</a:t>
            </a:r>
            <a:r>
              <a:rPr lang="en-US" altLang="ko-KR" sz="1200" dirty="0"/>
              <a:t>, </a:t>
            </a:r>
            <a:r>
              <a:rPr lang="ko-KR" altLang="en-US" sz="1200" dirty="0"/>
              <a:t>트레이닝</a:t>
            </a:r>
            <a:r>
              <a:rPr lang="en-US" altLang="ko-KR" sz="1200" dirty="0"/>
              <a:t>/</a:t>
            </a:r>
            <a:r>
              <a:rPr lang="ko-KR" altLang="en-US" sz="1200" dirty="0"/>
              <a:t>조거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아우터</a:t>
            </a:r>
            <a:r>
              <a:rPr lang="en-US" altLang="ko-KR" sz="1200" dirty="0"/>
              <a:t>: </a:t>
            </a:r>
            <a:r>
              <a:rPr lang="ko-KR" altLang="en-US" sz="1200" dirty="0"/>
              <a:t>트렌치코트</a:t>
            </a:r>
            <a:r>
              <a:rPr lang="en-US" altLang="ko-KR" sz="1200" dirty="0"/>
              <a:t>, </a:t>
            </a:r>
            <a:r>
              <a:rPr lang="ko-KR" altLang="en-US" sz="1200" dirty="0"/>
              <a:t>코트</a:t>
            </a:r>
            <a:r>
              <a:rPr lang="en-US" altLang="ko-KR" sz="1200" dirty="0"/>
              <a:t>, </a:t>
            </a:r>
            <a:r>
              <a:rPr lang="ko-KR" altLang="en-US" sz="1200" dirty="0"/>
              <a:t>자켓</a:t>
            </a:r>
            <a:r>
              <a:rPr lang="en-US" altLang="ko-KR" sz="1200" dirty="0"/>
              <a:t>/</a:t>
            </a:r>
            <a:r>
              <a:rPr lang="ko-KR" altLang="en-US" sz="1200" dirty="0"/>
              <a:t>점퍼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블레이저</a:t>
            </a:r>
            <a:r>
              <a:rPr lang="en-US" altLang="ko-KR" sz="1200" dirty="0"/>
              <a:t>, </a:t>
            </a:r>
            <a:r>
              <a:rPr lang="ko-KR" altLang="en-US" sz="1200" dirty="0"/>
              <a:t>야상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무스탕</a:t>
            </a:r>
            <a:r>
              <a:rPr lang="en-US" altLang="ko-KR" sz="1200" dirty="0"/>
              <a:t>, </a:t>
            </a:r>
            <a:r>
              <a:rPr lang="ko-KR" altLang="en-US" sz="1200" dirty="0"/>
              <a:t>패딩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후드집업</a:t>
            </a:r>
            <a:r>
              <a:rPr lang="en-US" altLang="ko-KR" sz="1200" dirty="0"/>
              <a:t>, </a:t>
            </a:r>
            <a:r>
              <a:rPr lang="ko-KR" altLang="en-US" sz="1200" dirty="0"/>
              <a:t>가디건</a:t>
            </a:r>
            <a:r>
              <a:rPr lang="en-US" altLang="ko-KR" sz="1200" dirty="0"/>
              <a:t>/</a:t>
            </a:r>
            <a:r>
              <a:rPr lang="ko-KR" altLang="en-US" sz="1200" dirty="0"/>
              <a:t>베스트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86D3C2-093E-F5B0-FF69-F1FF4E2F466E}"/>
              </a:ext>
            </a:extLst>
          </p:cNvPr>
          <p:cNvSpPr txBox="1"/>
          <p:nvPr/>
        </p:nvSpPr>
        <p:spPr>
          <a:xfrm>
            <a:off x="5290786" y="1506198"/>
            <a:ext cx="3780433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아우터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상의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하의 추천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입은 횟수가 많은 옷</a:t>
            </a:r>
            <a:r>
              <a:rPr lang="en-US" altLang="ko-KR" b="1" dirty="0">
                <a:solidFill>
                  <a:srgbClr val="364054"/>
                </a:solidFill>
              </a:rPr>
              <a:t>(</a:t>
            </a:r>
            <a:r>
              <a:rPr lang="ko-KR" altLang="en-US" b="1" dirty="0">
                <a:solidFill>
                  <a:srgbClr val="364054"/>
                </a:solidFill>
              </a:rPr>
              <a:t>많이 입은 옷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6C1F788-48A7-8ABA-F203-902DED49E652}"/>
              </a:ext>
            </a:extLst>
          </p:cNvPr>
          <p:cNvSpPr/>
          <p:nvPr/>
        </p:nvSpPr>
        <p:spPr>
          <a:xfrm>
            <a:off x="3680449" y="2727383"/>
            <a:ext cx="45719" cy="570895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35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2084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상황 별 추천</a:t>
            </a:r>
            <a:r>
              <a:rPr lang="en-US" altLang="ko-KR" sz="2000" b="1" dirty="0">
                <a:solidFill>
                  <a:srgbClr val="333F50"/>
                </a:solidFill>
              </a:rPr>
              <a:t>(TPO))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467ABC7-0A04-42E8-4227-1E4FCC11D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287" y="3361231"/>
            <a:ext cx="3711262" cy="5334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9EA8208-E873-48A7-27BA-B1FEEB1B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702" y="4962906"/>
            <a:ext cx="4000847" cy="35817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C7263F7-26CF-4173-F734-19FB94324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9" y="3361231"/>
            <a:ext cx="6867681" cy="324696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DF1F4CB-9455-8300-BF7D-31F9EFDECA75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66D7F90-3321-953A-5DE3-5094A939820D}"/>
              </a:ext>
            </a:extLst>
          </p:cNvPr>
          <p:cNvSpPr/>
          <p:nvPr/>
        </p:nvSpPr>
        <p:spPr>
          <a:xfrm>
            <a:off x="1123184" y="5232126"/>
            <a:ext cx="4760536" cy="3961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897A8D-160F-A5C1-8AB8-AB384C065E46}"/>
              </a:ext>
            </a:extLst>
          </p:cNvPr>
          <p:cNvSpPr txBox="1"/>
          <p:nvPr/>
        </p:nvSpPr>
        <p:spPr>
          <a:xfrm>
            <a:off x="406979" y="1484353"/>
            <a:ext cx="6644768" cy="1261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카테고리</a:t>
            </a:r>
            <a:endParaRPr lang="en-US" altLang="ko-KR" sz="1400" b="1" dirty="0"/>
          </a:p>
          <a:p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상의</a:t>
            </a:r>
            <a:r>
              <a:rPr lang="en-US" altLang="ko-KR" sz="1200" dirty="0"/>
              <a:t>: </a:t>
            </a:r>
            <a:r>
              <a:rPr lang="ko-KR" altLang="en-US" sz="1200" dirty="0"/>
              <a:t>민소매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반팔티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긴팔티</a:t>
            </a:r>
            <a:r>
              <a:rPr lang="en-US" altLang="ko-KR" sz="1200" dirty="0"/>
              <a:t>, </a:t>
            </a:r>
            <a:r>
              <a:rPr lang="ko-KR" altLang="en-US" sz="1200" dirty="0"/>
              <a:t>블라우스</a:t>
            </a:r>
            <a:r>
              <a:rPr lang="en-US" altLang="ko-KR" sz="1200" dirty="0"/>
              <a:t>/</a:t>
            </a:r>
            <a:r>
              <a:rPr lang="ko-KR" altLang="en-US" sz="1200" dirty="0"/>
              <a:t>셔츠</a:t>
            </a:r>
            <a:r>
              <a:rPr lang="en-US" altLang="ko-KR" sz="1200" dirty="0"/>
              <a:t>, </a:t>
            </a:r>
            <a:r>
              <a:rPr lang="ko-KR" altLang="en-US" sz="1200" dirty="0"/>
              <a:t>맨투맨</a:t>
            </a:r>
            <a:r>
              <a:rPr lang="en-US" altLang="ko-KR" sz="1200" dirty="0"/>
              <a:t>/</a:t>
            </a:r>
            <a:r>
              <a:rPr lang="ko-KR" altLang="en-US" sz="1200" dirty="0" err="1"/>
              <a:t>후디</a:t>
            </a:r>
            <a:r>
              <a:rPr lang="en-US" altLang="ko-KR" sz="1200" dirty="0"/>
              <a:t>, </a:t>
            </a:r>
            <a:r>
              <a:rPr lang="ko-KR" altLang="en-US" sz="1200" dirty="0"/>
              <a:t>니트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/>
              <a:t>하의</a:t>
            </a:r>
            <a:r>
              <a:rPr lang="en-US" altLang="ko-KR" sz="1200" dirty="0"/>
              <a:t>: </a:t>
            </a:r>
            <a:r>
              <a:rPr lang="ko-KR" altLang="en-US" sz="1200" dirty="0"/>
              <a:t>반바지</a:t>
            </a:r>
            <a:r>
              <a:rPr lang="en-US" altLang="ko-KR" sz="1200" dirty="0"/>
              <a:t>, </a:t>
            </a:r>
            <a:r>
              <a:rPr lang="ko-KR" altLang="en-US" sz="1200" dirty="0"/>
              <a:t>치마</a:t>
            </a:r>
            <a:r>
              <a:rPr lang="en-US" altLang="ko-KR" sz="1200" dirty="0"/>
              <a:t>, </a:t>
            </a:r>
            <a:r>
              <a:rPr lang="ko-KR" altLang="en-US" sz="1200" dirty="0"/>
              <a:t>면바지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슬랙스</a:t>
            </a:r>
            <a:r>
              <a:rPr lang="en-US" altLang="ko-KR" sz="1200" dirty="0"/>
              <a:t>, </a:t>
            </a:r>
            <a:r>
              <a:rPr lang="ko-KR" altLang="en-US" sz="1200" dirty="0"/>
              <a:t>청바지</a:t>
            </a:r>
            <a:r>
              <a:rPr lang="en-US" altLang="ko-KR" sz="1200" dirty="0"/>
              <a:t>, </a:t>
            </a:r>
            <a:r>
              <a:rPr lang="ko-KR" altLang="en-US" sz="1200" dirty="0"/>
              <a:t>트레이닝</a:t>
            </a:r>
            <a:r>
              <a:rPr lang="en-US" altLang="ko-KR" sz="1200" dirty="0"/>
              <a:t>/</a:t>
            </a:r>
            <a:r>
              <a:rPr lang="ko-KR" altLang="en-US" sz="1200" dirty="0"/>
              <a:t>조거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err="1"/>
              <a:t>아우터</a:t>
            </a:r>
            <a:r>
              <a:rPr lang="en-US" altLang="ko-KR" sz="1200" dirty="0"/>
              <a:t>: </a:t>
            </a:r>
            <a:r>
              <a:rPr lang="ko-KR" altLang="en-US" sz="1200" dirty="0"/>
              <a:t>트렌치코트</a:t>
            </a:r>
            <a:r>
              <a:rPr lang="en-US" altLang="ko-KR" sz="1200" dirty="0"/>
              <a:t>, </a:t>
            </a:r>
            <a:r>
              <a:rPr lang="ko-KR" altLang="en-US" sz="1200" dirty="0"/>
              <a:t>코트</a:t>
            </a:r>
            <a:r>
              <a:rPr lang="en-US" altLang="ko-KR" sz="1200" dirty="0"/>
              <a:t>, </a:t>
            </a:r>
            <a:r>
              <a:rPr lang="ko-KR" altLang="en-US" sz="1200" dirty="0"/>
              <a:t>자켓</a:t>
            </a:r>
            <a:r>
              <a:rPr lang="en-US" altLang="ko-KR" sz="1200" dirty="0"/>
              <a:t>/</a:t>
            </a:r>
            <a:r>
              <a:rPr lang="ko-KR" altLang="en-US" sz="1200" dirty="0"/>
              <a:t>점퍼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블레이저</a:t>
            </a:r>
            <a:r>
              <a:rPr lang="en-US" altLang="ko-KR" sz="1200" dirty="0"/>
              <a:t>, </a:t>
            </a:r>
            <a:r>
              <a:rPr lang="ko-KR" altLang="en-US" sz="1200" dirty="0"/>
              <a:t>야상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무스탕</a:t>
            </a:r>
            <a:r>
              <a:rPr lang="en-US" altLang="ko-KR" sz="1200" dirty="0"/>
              <a:t>, </a:t>
            </a:r>
            <a:r>
              <a:rPr lang="ko-KR" altLang="en-US" sz="1200" dirty="0"/>
              <a:t>패딩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후드집업</a:t>
            </a:r>
            <a:r>
              <a:rPr lang="en-US" altLang="ko-KR" sz="1200" dirty="0"/>
              <a:t>, </a:t>
            </a:r>
            <a:r>
              <a:rPr lang="ko-KR" altLang="en-US" sz="1200" dirty="0"/>
              <a:t>가디건</a:t>
            </a:r>
            <a:r>
              <a:rPr lang="en-US" altLang="ko-KR" sz="1200" dirty="0"/>
              <a:t>/</a:t>
            </a:r>
            <a:r>
              <a:rPr lang="ko-KR" altLang="en-US" sz="1200" dirty="0"/>
              <a:t>베스트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50425019-A2B9-A209-DD29-44E1CEC29BE4}"/>
              </a:ext>
            </a:extLst>
          </p:cNvPr>
          <p:cNvSpPr/>
          <p:nvPr/>
        </p:nvSpPr>
        <p:spPr>
          <a:xfrm>
            <a:off x="3680449" y="2727383"/>
            <a:ext cx="45719" cy="570895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B462C1DE-514C-3331-8FC5-CA330DF229DA}"/>
              </a:ext>
            </a:extLst>
          </p:cNvPr>
          <p:cNvSpPr/>
          <p:nvPr/>
        </p:nvSpPr>
        <p:spPr>
          <a:xfrm rot="19289113" flipV="1">
            <a:off x="7224599" y="4125292"/>
            <a:ext cx="1139014" cy="45719"/>
          </a:xfrm>
          <a:prstGeom prst="right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3B14FE98-8120-34A3-53F3-6FA8FB186865}"/>
              </a:ext>
            </a:extLst>
          </p:cNvPr>
          <p:cNvSpPr/>
          <p:nvPr/>
        </p:nvSpPr>
        <p:spPr>
          <a:xfrm rot="2414839" flipV="1">
            <a:off x="7260131" y="4831633"/>
            <a:ext cx="766154" cy="45719"/>
          </a:xfrm>
          <a:prstGeom prst="right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E589D15-DE2C-0449-7595-88BA685AE492}"/>
              </a:ext>
            </a:extLst>
          </p:cNvPr>
          <p:cNvSpPr txBox="1"/>
          <p:nvPr/>
        </p:nvSpPr>
        <p:spPr>
          <a:xfrm>
            <a:off x="8333299" y="2976508"/>
            <a:ext cx="114488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캐주얼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490AC6-B46C-C325-BADA-BC9D3BA87D64}"/>
              </a:ext>
            </a:extLst>
          </p:cNvPr>
          <p:cNvSpPr txBox="1"/>
          <p:nvPr/>
        </p:nvSpPr>
        <p:spPr>
          <a:xfrm>
            <a:off x="8053708" y="4557127"/>
            <a:ext cx="1144884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포멀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10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52084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상황 별 추천</a:t>
            </a:r>
            <a:r>
              <a:rPr lang="en-US" altLang="ko-KR" sz="2000" b="1" dirty="0">
                <a:solidFill>
                  <a:srgbClr val="333F50"/>
                </a:solidFill>
              </a:rPr>
              <a:t>(TPO))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978068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3A9D35-1BA6-A3E0-F205-0E6C15F45468}"/>
              </a:ext>
            </a:extLst>
          </p:cNvPr>
          <p:cNvGrpSpPr/>
          <p:nvPr/>
        </p:nvGrpSpPr>
        <p:grpSpPr>
          <a:xfrm>
            <a:off x="3225153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9CD7EAA-E07C-5580-A317-F12C36B7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E65ACD-86E4-608C-D397-99E45E9D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F4089C-BCBB-43AC-EC18-AB080D6B5A80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B01000-F53E-45A6-FAF1-379131BE53A5}"/>
              </a:ext>
            </a:extLst>
          </p:cNvPr>
          <p:cNvSpPr/>
          <p:nvPr/>
        </p:nvSpPr>
        <p:spPr>
          <a:xfrm>
            <a:off x="3643904" y="2253004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FA0C3E-04D8-F954-8817-2F9B06324856}"/>
              </a:ext>
            </a:extLst>
          </p:cNvPr>
          <p:cNvSpPr/>
          <p:nvPr/>
        </p:nvSpPr>
        <p:spPr>
          <a:xfrm>
            <a:off x="3525327" y="2154594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1C5DAF-325F-F444-E0BA-F8FF42A9E27D}"/>
              </a:ext>
            </a:extLst>
          </p:cNvPr>
          <p:cNvSpPr/>
          <p:nvPr/>
        </p:nvSpPr>
        <p:spPr>
          <a:xfrm>
            <a:off x="9389959" y="2253004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2BD860-AAE5-C08E-43DB-AA3C483EE21F}"/>
              </a:ext>
            </a:extLst>
          </p:cNvPr>
          <p:cNvSpPr/>
          <p:nvPr/>
        </p:nvSpPr>
        <p:spPr>
          <a:xfrm>
            <a:off x="9271382" y="2154594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692E509-280E-06BA-810C-EE9479070F6D}"/>
              </a:ext>
            </a:extLst>
          </p:cNvPr>
          <p:cNvSpPr/>
          <p:nvPr/>
        </p:nvSpPr>
        <p:spPr>
          <a:xfrm>
            <a:off x="3643904" y="1828800"/>
            <a:ext cx="1276888" cy="3446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7A5BE47-551A-D880-361F-84FBC26A82A7}"/>
              </a:ext>
            </a:extLst>
          </p:cNvPr>
          <p:cNvSpPr/>
          <p:nvPr/>
        </p:nvSpPr>
        <p:spPr>
          <a:xfrm>
            <a:off x="9389959" y="1819373"/>
            <a:ext cx="1276888" cy="3446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3E209-2A83-A66F-CCF1-283779676451}"/>
              </a:ext>
            </a:extLst>
          </p:cNvPr>
          <p:cNvSpPr txBox="1"/>
          <p:nvPr/>
        </p:nvSpPr>
        <p:spPr>
          <a:xfrm>
            <a:off x="889866" y="1778150"/>
            <a:ext cx="247307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캐주얼 코디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맨투맨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자켓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청바지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10810-9032-C00B-53D5-9E1F8E55AA6E}"/>
              </a:ext>
            </a:extLst>
          </p:cNvPr>
          <p:cNvSpPr txBox="1"/>
          <p:nvPr/>
        </p:nvSpPr>
        <p:spPr>
          <a:xfrm>
            <a:off x="6187851" y="1816458"/>
            <a:ext cx="293143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 err="1">
                <a:solidFill>
                  <a:srgbClr val="364054"/>
                </a:solidFill>
              </a:rPr>
              <a:t>포멀</a:t>
            </a:r>
            <a:r>
              <a:rPr lang="ko-KR" altLang="en-US" b="1" dirty="0">
                <a:solidFill>
                  <a:srgbClr val="364054"/>
                </a:solidFill>
              </a:rPr>
              <a:t> 코디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니트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 err="1">
                <a:solidFill>
                  <a:srgbClr val="364054"/>
                </a:solidFill>
              </a:rPr>
              <a:t>트렌치</a:t>
            </a:r>
            <a:r>
              <a:rPr lang="ko-KR" altLang="en-US" b="1" dirty="0">
                <a:solidFill>
                  <a:srgbClr val="364054"/>
                </a:solidFill>
              </a:rPr>
              <a:t> 코트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 err="1">
                <a:solidFill>
                  <a:srgbClr val="364054"/>
                </a:solidFill>
              </a:rPr>
              <a:t>슬랙스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3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2042E0-00F8-D9E0-2B4C-5974443C72F0}"/>
              </a:ext>
            </a:extLst>
          </p:cNvPr>
          <p:cNvSpPr txBox="1"/>
          <p:nvPr/>
        </p:nvSpPr>
        <p:spPr>
          <a:xfrm>
            <a:off x="785674" y="627996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목차</a:t>
            </a:r>
          </a:p>
        </p:txBody>
      </p:sp>
      <p:grpSp>
        <p:nvGrpSpPr>
          <p:cNvPr id="76" name="그룹 10">
            <a:extLst>
              <a:ext uri="{FF2B5EF4-FFF2-40B4-BE49-F238E27FC236}">
                <a16:creationId xmlns:a16="http://schemas.microsoft.com/office/drawing/2014/main" id="{C7117069-4C3C-5551-9C07-0696F3150E75}"/>
              </a:ext>
            </a:extLst>
          </p:cNvPr>
          <p:cNvGrpSpPr>
            <a:grpSpLocks/>
          </p:cNvGrpSpPr>
          <p:nvPr/>
        </p:nvGrpSpPr>
        <p:grpSpPr bwMode="auto">
          <a:xfrm>
            <a:off x="790918" y="1764398"/>
            <a:ext cx="3089478" cy="585788"/>
            <a:chOff x="762000" y="1863784"/>
            <a:chExt cx="3087622" cy="584776"/>
          </a:xfrm>
        </p:grpSpPr>
        <p:grpSp>
          <p:nvGrpSpPr>
            <p:cNvPr id="77" name="그룹 8">
              <a:extLst>
                <a:ext uri="{FF2B5EF4-FFF2-40B4-BE49-F238E27FC236}">
                  <a16:creationId xmlns:a16="http://schemas.microsoft.com/office/drawing/2014/main" id="{CF458188-2CCE-48B1-9C17-EE88CE2878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7B79E32-C23A-6987-B8ED-ECDA6DC32527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0" name="TextBox 7">
                <a:extLst>
                  <a:ext uri="{FF2B5EF4-FFF2-40B4-BE49-F238E27FC236}">
                    <a16:creationId xmlns:a16="http://schemas.microsoft.com/office/drawing/2014/main" id="{D265D650-4B7B-3C86-A533-9F3AC64357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32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1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3CAD680-72A4-6E22-DE5C-2322388E2B46}"/>
                </a:ext>
              </a:extLst>
            </p:cNvPr>
            <p:cNvSpPr txBox="1"/>
            <p:nvPr/>
          </p:nvSpPr>
          <p:spPr>
            <a:xfrm>
              <a:off x="1564793" y="1911327"/>
              <a:ext cx="2284829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프로젝트 주제</a:t>
              </a: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31784C6-AB3A-B879-B61B-8CCF38BF4091}"/>
              </a:ext>
            </a:extLst>
          </p:cNvPr>
          <p:cNvCxnSpPr>
            <a:cxnSpLocks/>
          </p:cNvCxnSpPr>
          <p:nvPr/>
        </p:nvCxnSpPr>
        <p:spPr>
          <a:xfrm>
            <a:off x="787400" y="1347788"/>
            <a:ext cx="8737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5" name="그림 1">
            <a:extLst>
              <a:ext uri="{FF2B5EF4-FFF2-40B4-BE49-F238E27FC236}">
                <a16:creationId xmlns:a16="http://schemas.microsoft.com/office/drawing/2014/main" id="{F8C898F2-73CD-C40E-791F-B09ECEE6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10">
            <a:extLst>
              <a:ext uri="{FF2B5EF4-FFF2-40B4-BE49-F238E27FC236}">
                <a16:creationId xmlns:a16="http://schemas.microsoft.com/office/drawing/2014/main" id="{A7495F9F-2C88-80AD-9EC0-BB5A524C5A29}"/>
              </a:ext>
            </a:extLst>
          </p:cNvPr>
          <p:cNvGrpSpPr>
            <a:grpSpLocks/>
          </p:cNvGrpSpPr>
          <p:nvPr/>
        </p:nvGrpSpPr>
        <p:grpSpPr bwMode="auto">
          <a:xfrm>
            <a:off x="790918" y="2802472"/>
            <a:ext cx="4065707" cy="585788"/>
            <a:chOff x="762000" y="1863784"/>
            <a:chExt cx="4063264" cy="584776"/>
          </a:xfrm>
        </p:grpSpPr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A78D29EF-E29E-A1AC-B9EF-B6BED1065C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B18BDEE-63E8-CB97-9214-151129CBEBEB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94194-5690-0745-27B3-29B2FC6D89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2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D3956C-3B8B-B4C1-57B0-2785E4AA167C}"/>
                </a:ext>
              </a:extLst>
            </p:cNvPr>
            <p:cNvSpPr txBox="1"/>
            <p:nvPr/>
          </p:nvSpPr>
          <p:spPr>
            <a:xfrm>
              <a:off x="1564793" y="1911326"/>
              <a:ext cx="3260471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개발환경 </a:t>
              </a:r>
              <a:r>
                <a:rPr lang="en-US" altLang="ko-KR" sz="2800" b="1" spc="-150" dirty="0">
                  <a:solidFill>
                    <a:schemeClr val="bg1"/>
                  </a:solidFill>
                  <a:latin typeface="+mn-ea"/>
                </a:rPr>
                <a:t>&amp; </a:t>
              </a:r>
              <a:r>
                <a:rPr lang="ko-KR" altLang="en-US" sz="2800" b="1" spc="-150" dirty="0">
                  <a:solidFill>
                    <a:schemeClr val="bg1"/>
                  </a:solidFill>
                  <a:latin typeface="+mn-ea"/>
                </a:rPr>
                <a:t>사용기술</a:t>
              </a:r>
              <a:endParaRPr kumimoji="0" lang="ko-KR" altLang="en-US" sz="28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20" name="그룹 10">
            <a:extLst>
              <a:ext uri="{FF2B5EF4-FFF2-40B4-BE49-F238E27FC236}">
                <a16:creationId xmlns:a16="http://schemas.microsoft.com/office/drawing/2014/main" id="{BF3980D6-A480-37D2-81C3-106D59374489}"/>
              </a:ext>
            </a:extLst>
          </p:cNvPr>
          <p:cNvGrpSpPr>
            <a:grpSpLocks/>
          </p:cNvGrpSpPr>
          <p:nvPr/>
        </p:nvGrpSpPr>
        <p:grpSpPr bwMode="auto">
          <a:xfrm>
            <a:off x="804528" y="4906753"/>
            <a:ext cx="3089478" cy="585788"/>
            <a:chOff x="762000" y="1863784"/>
            <a:chExt cx="3087622" cy="584776"/>
          </a:xfrm>
        </p:grpSpPr>
        <p:grpSp>
          <p:nvGrpSpPr>
            <p:cNvPr id="21" name="그룹 8">
              <a:extLst>
                <a:ext uri="{FF2B5EF4-FFF2-40B4-BE49-F238E27FC236}">
                  <a16:creationId xmlns:a16="http://schemas.microsoft.com/office/drawing/2014/main" id="{FA0EC9E3-A155-0E65-CACE-DAB207A88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9CAA9DC-F9C5-0CC8-B476-AB20E0610BAC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9E70AC-A159-8CA6-30CD-5278505017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3200" b="1" dirty="0">
                    <a:solidFill>
                      <a:schemeClr val="bg1"/>
                    </a:solidFill>
                    <a:latin typeface="+mn-ea"/>
                    <a:ea typeface="+mn-ea"/>
                  </a:rPr>
                  <a:t>5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F2574A-E07C-7C04-80E4-EFE785C00105}"/>
                </a:ext>
              </a:extLst>
            </p:cNvPr>
            <p:cNvSpPr txBox="1"/>
            <p:nvPr/>
          </p:nvSpPr>
          <p:spPr>
            <a:xfrm>
              <a:off x="1564793" y="1911326"/>
              <a:ext cx="2284829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프로젝트 시연</a:t>
              </a:r>
            </a:p>
          </p:txBody>
        </p:sp>
      </p:grpSp>
      <p:grpSp>
        <p:nvGrpSpPr>
          <p:cNvPr id="25" name="그룹 10">
            <a:extLst>
              <a:ext uri="{FF2B5EF4-FFF2-40B4-BE49-F238E27FC236}">
                <a16:creationId xmlns:a16="http://schemas.microsoft.com/office/drawing/2014/main" id="{B968134D-23BB-BE98-6CE6-83D391051F12}"/>
              </a:ext>
            </a:extLst>
          </p:cNvPr>
          <p:cNvGrpSpPr>
            <a:grpSpLocks/>
          </p:cNvGrpSpPr>
          <p:nvPr/>
        </p:nvGrpSpPr>
        <p:grpSpPr bwMode="auto">
          <a:xfrm>
            <a:off x="793433" y="3864933"/>
            <a:ext cx="2409806" cy="585788"/>
            <a:chOff x="762000" y="1863784"/>
            <a:chExt cx="2408358" cy="584776"/>
          </a:xfrm>
        </p:grpSpPr>
        <p:grpSp>
          <p:nvGrpSpPr>
            <p:cNvPr id="26" name="그룹 8">
              <a:extLst>
                <a:ext uri="{FF2B5EF4-FFF2-40B4-BE49-F238E27FC236}">
                  <a16:creationId xmlns:a16="http://schemas.microsoft.com/office/drawing/2014/main" id="{DA9EFDC9-51F9-A66B-A526-94FF1A7DF5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000" y="1863784"/>
              <a:ext cx="558464" cy="584776"/>
              <a:chOff x="762000" y="1863784"/>
              <a:chExt cx="558464" cy="58477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9A3AA229-7A03-1980-A01E-B01F8EC73FE7}"/>
                  </a:ext>
                </a:extLst>
              </p:cNvPr>
              <p:cNvSpPr/>
              <p:nvPr/>
            </p:nvSpPr>
            <p:spPr>
              <a:xfrm>
                <a:off x="762000" y="1889140"/>
                <a:ext cx="558464" cy="55942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9FDE8A-873A-25C6-37EF-E35D85AFB8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819" y="1863784"/>
                <a:ext cx="392820" cy="583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나눔스퀘어 Light"/>
                    <a:cs typeface="나눔스퀘어 Light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4</a:t>
                </a:r>
                <a:endPara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0D000F-A333-C871-ECFB-BD341754DBCB}"/>
                </a:ext>
              </a:extLst>
            </p:cNvPr>
            <p:cNvSpPr txBox="1"/>
            <p:nvPr/>
          </p:nvSpPr>
          <p:spPr>
            <a:xfrm>
              <a:off x="1564793" y="1911326"/>
              <a:ext cx="1605565" cy="522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기능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45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2979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코디 추천</a:t>
            </a:r>
            <a:r>
              <a:rPr lang="en-US" altLang="ko-KR" sz="2000" b="1" dirty="0">
                <a:solidFill>
                  <a:srgbClr val="333F50"/>
                </a:solidFill>
              </a:rPr>
              <a:t>(</a:t>
            </a:r>
            <a:r>
              <a:rPr lang="ko-KR" altLang="en-US" sz="2000" b="1" dirty="0">
                <a:solidFill>
                  <a:srgbClr val="333F50"/>
                </a:solidFill>
              </a:rPr>
              <a:t>랜덤 추천</a:t>
            </a:r>
            <a:r>
              <a:rPr lang="en-US" altLang="ko-KR" sz="2000" b="1" dirty="0">
                <a:solidFill>
                  <a:srgbClr val="333F50"/>
                </a:solidFill>
              </a:rPr>
              <a:t>)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E47D797-09DA-9474-8F94-8B51EDEA3AC7}"/>
              </a:ext>
            </a:extLst>
          </p:cNvPr>
          <p:cNvGrpSpPr/>
          <p:nvPr/>
        </p:nvGrpSpPr>
        <p:grpSpPr>
          <a:xfrm>
            <a:off x="8978068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그림 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4601832-40E8-7A8A-E555-5864EAAA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C19072-DA88-B0B2-3F41-5C47E384D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3A9D35-1BA6-A3E0-F205-0E6C15F45468}"/>
              </a:ext>
            </a:extLst>
          </p:cNvPr>
          <p:cNvGrpSpPr/>
          <p:nvPr/>
        </p:nvGrpSpPr>
        <p:grpSpPr>
          <a:xfrm>
            <a:off x="3225153" y="633262"/>
            <a:ext cx="3117453" cy="617434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그림 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9CD7EAA-E07C-5580-A317-F12C36B7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E65ACD-86E4-608C-D397-99E45E9D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4F4089C-BCBB-43AC-EC18-AB080D6B5A80}"/>
              </a:ext>
            </a:extLst>
          </p:cNvPr>
          <p:cNvSpPr txBox="1"/>
          <p:nvPr/>
        </p:nvSpPr>
        <p:spPr>
          <a:xfrm>
            <a:off x="343255" y="820294"/>
            <a:ext cx="2794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Ex) </a:t>
            </a:r>
            <a:r>
              <a:rPr lang="ko-KR" altLang="en-US" sz="2000" b="1" dirty="0">
                <a:solidFill>
                  <a:srgbClr val="FF0000"/>
                </a:solidFill>
              </a:rPr>
              <a:t>현재 기온 </a:t>
            </a:r>
            <a:r>
              <a:rPr lang="en-US" altLang="ko-KR" sz="2000" b="1" dirty="0">
                <a:solidFill>
                  <a:srgbClr val="FF0000"/>
                </a:solidFill>
              </a:rPr>
              <a:t>11</a:t>
            </a:r>
            <a:r>
              <a:rPr lang="ko-KR" altLang="en-US" sz="2000" b="1" dirty="0">
                <a:solidFill>
                  <a:srgbClr val="FF0000"/>
                </a:solidFill>
              </a:rPr>
              <a:t>도 기준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B01000-F53E-45A6-FAF1-379131BE53A5}"/>
              </a:ext>
            </a:extLst>
          </p:cNvPr>
          <p:cNvSpPr/>
          <p:nvPr/>
        </p:nvSpPr>
        <p:spPr>
          <a:xfrm>
            <a:off x="3643904" y="4449451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FA0C3E-04D8-F954-8817-2F9B06324856}"/>
              </a:ext>
            </a:extLst>
          </p:cNvPr>
          <p:cNvSpPr/>
          <p:nvPr/>
        </p:nvSpPr>
        <p:spPr>
          <a:xfrm>
            <a:off x="3525327" y="4351041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1C5DAF-325F-F444-E0BA-F8FF42A9E27D}"/>
              </a:ext>
            </a:extLst>
          </p:cNvPr>
          <p:cNvSpPr/>
          <p:nvPr/>
        </p:nvSpPr>
        <p:spPr>
          <a:xfrm>
            <a:off x="9389959" y="4477725"/>
            <a:ext cx="1986637" cy="1715679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2BD860-AAE5-C08E-43DB-AA3C483EE21F}"/>
              </a:ext>
            </a:extLst>
          </p:cNvPr>
          <p:cNvSpPr/>
          <p:nvPr/>
        </p:nvSpPr>
        <p:spPr>
          <a:xfrm>
            <a:off x="9271382" y="4379315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3E209-2A83-A66F-CCF1-283779676451}"/>
              </a:ext>
            </a:extLst>
          </p:cNvPr>
          <p:cNvSpPr txBox="1"/>
          <p:nvPr/>
        </p:nvSpPr>
        <p:spPr>
          <a:xfrm>
            <a:off x="868317" y="4056149"/>
            <a:ext cx="2473078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현재 기온에 적합한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</a:t>
            </a:r>
            <a:r>
              <a:rPr lang="ko-KR" altLang="en-US" b="1" dirty="0">
                <a:solidFill>
                  <a:srgbClr val="364054"/>
                </a:solidFill>
              </a:rPr>
              <a:t> 옷 기준 랜덤 돌리기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010810-9032-C00B-53D5-9E1F8E55AA6E}"/>
              </a:ext>
            </a:extLst>
          </p:cNvPr>
          <p:cNvSpPr txBox="1"/>
          <p:nvPr/>
        </p:nvSpPr>
        <p:spPr>
          <a:xfrm>
            <a:off x="5920253" y="3943549"/>
            <a:ext cx="216429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랜덤 돌리기 버튼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FDB593-63CE-7179-905D-DDF761BAA6BE}"/>
              </a:ext>
            </a:extLst>
          </p:cNvPr>
          <p:cNvSpPr/>
          <p:nvPr/>
        </p:nvSpPr>
        <p:spPr>
          <a:xfrm>
            <a:off x="5630541" y="3978170"/>
            <a:ext cx="280065" cy="3000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08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88119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>
                <a:solidFill>
                  <a:srgbClr val="333F50"/>
                </a:solidFill>
              </a:rPr>
              <a:t>관리자 회원 </a:t>
            </a:r>
            <a:r>
              <a:rPr lang="ko-KR" altLang="en-US" sz="2000" b="1" dirty="0">
                <a:solidFill>
                  <a:srgbClr val="333F50"/>
                </a:solidFill>
              </a:rPr>
              <a:t>관리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8581554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D7E94F2D-0DF3-C7B6-9D53-91DAED15D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9"/>
          <a:stretch/>
        </p:blipFill>
        <p:spPr>
          <a:xfrm>
            <a:off x="499622" y="1901153"/>
            <a:ext cx="11387578" cy="302156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2B01000-F53E-45A6-FAF1-379131BE53A5}"/>
              </a:ext>
            </a:extLst>
          </p:cNvPr>
          <p:cNvSpPr/>
          <p:nvPr/>
        </p:nvSpPr>
        <p:spPr>
          <a:xfrm>
            <a:off x="374289" y="3191177"/>
            <a:ext cx="6676960" cy="1171075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8FA0C3E-04D8-F954-8817-2F9B06324856}"/>
              </a:ext>
            </a:extLst>
          </p:cNvPr>
          <p:cNvSpPr/>
          <p:nvPr/>
        </p:nvSpPr>
        <p:spPr>
          <a:xfrm>
            <a:off x="255712" y="3092767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A1C5DAF-325F-F444-E0BA-F8FF42A9E27D}"/>
              </a:ext>
            </a:extLst>
          </p:cNvPr>
          <p:cNvSpPr/>
          <p:nvPr/>
        </p:nvSpPr>
        <p:spPr>
          <a:xfrm>
            <a:off x="6457361" y="3304546"/>
            <a:ext cx="499620" cy="264716"/>
          </a:xfrm>
          <a:prstGeom prst="roundRect">
            <a:avLst/>
          </a:prstGeom>
          <a:noFill/>
          <a:ln w="19050">
            <a:solidFill>
              <a:srgbClr val="364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92BD860-AAE5-C08E-43DB-AA3C483EE21F}"/>
              </a:ext>
            </a:extLst>
          </p:cNvPr>
          <p:cNvSpPr/>
          <p:nvPr/>
        </p:nvSpPr>
        <p:spPr>
          <a:xfrm>
            <a:off x="6300044" y="3147222"/>
            <a:ext cx="264715" cy="264715"/>
          </a:xfrm>
          <a:prstGeom prst="ellipse">
            <a:avLst/>
          </a:prstGeom>
          <a:solidFill>
            <a:srgbClr val="3640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3E209-2A83-A66F-CCF1-283779676451}"/>
              </a:ext>
            </a:extLst>
          </p:cNvPr>
          <p:cNvSpPr txBox="1"/>
          <p:nvPr/>
        </p:nvSpPr>
        <p:spPr>
          <a:xfrm>
            <a:off x="7114298" y="2931409"/>
            <a:ext cx="376967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관리자 페이지 회원 조회 및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02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5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24208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프로젝트 시연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640BDF-ACCF-0345-E653-180EF588FBE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314986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캡">
            <a:hlinkClick r:id="" action="ppaction://media"/>
            <a:extLst>
              <a:ext uri="{FF2B5EF4-FFF2-40B4-BE49-F238E27FC236}">
                <a16:creationId xmlns:a16="http://schemas.microsoft.com/office/drawing/2014/main" id="{A1084280-2329-0B5E-00B5-C07DCC68B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1838" y="0"/>
            <a:ext cx="3108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&#10;&#10;자동 생성된 설명">
            <a:extLst>
              <a:ext uri="{FF2B5EF4-FFF2-40B4-BE49-F238E27FC236}">
                <a16:creationId xmlns:a16="http://schemas.microsoft.com/office/drawing/2014/main" id="{EF86BDD0-98BF-4BEF-B4A9-EFA8B578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1201420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04795" y="56806"/>
            <a:ext cx="242085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프로젝트 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EE9AC31-DA47-76CB-564F-E7E98EE350B3}"/>
              </a:ext>
            </a:extLst>
          </p:cNvPr>
          <p:cNvSpPr txBox="1">
            <a:spLocks/>
          </p:cNvSpPr>
          <p:nvPr/>
        </p:nvSpPr>
        <p:spPr>
          <a:xfrm>
            <a:off x="506413" y="3059113"/>
            <a:ext cx="6589712" cy="240347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1pPr>
            <a:lvl2pPr marL="6858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2pPr>
            <a:lvl3pPr marL="11430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3pPr>
            <a:lvl4pPr marL="16002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4pPr>
            <a:lvl5pPr marL="2057400" indent="-228600" algn="l" rtl="0" eaLnBrk="0" fontAlgn="base" latinLnBrk="1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나눔스퀘어 Light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7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사용자들의 옷장을 기반으로 개인 맞춤형 패션 서비스를 제공하는 디지털 옷장 플랫폼으로</a:t>
            </a:r>
            <a:endParaRPr kumimoji="0" lang="en-US" altLang="ko-KR" sz="9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Nanum Gothic"/>
            </a:endParaRPr>
          </a:p>
          <a:p>
            <a:pPr marL="0" marR="0" lvl="0" indent="0" algn="l" defTabSz="914400" rtl="0" eaLnBrk="0" fontAlgn="base" latinLnBrk="1" hangingPunct="0">
              <a:lnSpc>
                <a:spcPct val="17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사용자가 보다 쉽게 옷장을 관리하고 코디를     추천 받을 수 있는 </a:t>
            </a:r>
            <a:r>
              <a:rPr kumimoji="0" lang="ko-KR" altLang="en-US" sz="9600" b="1" i="0" u="none" strike="noStrike" kern="1200" cap="none" spc="0" normalizeH="0" baseline="0" noProof="0" dirty="0" err="1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Nanum Gothic"/>
              </a:rPr>
              <a:t>웹앱</a:t>
            </a:r>
            <a:endParaRPr kumimoji="0" lang="en-US" altLang="ko-KR" sz="9600" b="1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Nanum Gothic"/>
            </a:endParaRPr>
          </a:p>
          <a:p>
            <a:pPr marL="0" marR="0" lvl="0" indent="0" algn="l" defTabSz="914400" rtl="0" eaLnBrk="0" fontAlgn="base" latinLnBrk="1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EAF59E1-8D51-8677-2B1D-F4C269ADF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2230438"/>
            <a:ext cx="28781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나눔스퀘어 Light"/>
                <a:cs typeface="나눔스퀘어 Light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425059"/>
                </a:solidFill>
                <a:effectLst/>
                <a:uLnTx/>
                <a:uFillTx/>
                <a:latin typeface="Arial" panose="020B0604020202020204" pitchFamily="34" charset="0"/>
              </a:rPr>
              <a:t>Hand Closet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25059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D90C749-C615-C976-15F3-846A9A8E91F2}"/>
              </a:ext>
            </a:extLst>
          </p:cNvPr>
          <p:cNvCxnSpPr>
            <a:cxnSpLocks/>
          </p:cNvCxnSpPr>
          <p:nvPr/>
        </p:nvCxnSpPr>
        <p:spPr>
          <a:xfrm>
            <a:off x="506413" y="2876550"/>
            <a:ext cx="4395787" cy="0"/>
          </a:xfrm>
          <a:prstGeom prst="line">
            <a:avLst/>
          </a:prstGeom>
          <a:ln w="28575">
            <a:solidFill>
              <a:srgbClr val="C8B4A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821FD7-13D4-E2F0-3D59-9600CD657C8A}"/>
              </a:ext>
            </a:extLst>
          </p:cNvPr>
          <p:cNvGrpSpPr/>
          <p:nvPr/>
        </p:nvGrpSpPr>
        <p:grpSpPr>
          <a:xfrm>
            <a:off x="7241223" y="1096867"/>
            <a:ext cx="2792837" cy="5471697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그림 2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90B0093-1454-AD73-62F0-F0CAE9D09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5107D30-8658-5F08-C396-ED38DC57C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AF02EE-7F45-34B9-A59A-EABFB8EE02F3}"/>
              </a:ext>
            </a:extLst>
          </p:cNvPr>
          <p:cNvGrpSpPr/>
          <p:nvPr/>
        </p:nvGrpSpPr>
        <p:grpSpPr>
          <a:xfrm>
            <a:off x="9500676" y="2001257"/>
            <a:ext cx="2184911" cy="4279907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그림 24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FEA54283-FA29-0C69-EADF-0009B8D6D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D2900B54-F74C-C42D-7371-D3310E81C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13755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6A6AA-0730-DCC9-B373-77C1F5367232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53CE17-ACB6-9E87-142E-B75D3A31721E}"/>
              </a:ext>
            </a:extLst>
          </p:cNvPr>
          <p:cNvGrpSpPr/>
          <p:nvPr/>
        </p:nvGrpSpPr>
        <p:grpSpPr>
          <a:xfrm>
            <a:off x="4333115" y="1386107"/>
            <a:ext cx="3525770" cy="2431364"/>
            <a:chOff x="4333115" y="1499231"/>
            <a:chExt cx="3525770" cy="2431364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6B543D4-C06C-29AC-18C4-2AEB81572FDB}"/>
                </a:ext>
              </a:extLst>
            </p:cNvPr>
            <p:cNvSpPr/>
            <p:nvPr/>
          </p:nvSpPr>
          <p:spPr>
            <a:xfrm>
              <a:off x="4333115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  <a:latin typeface="뉴스킨 맑은샘 Light" panose="020B0303000000000000" pitchFamily="50" charset="-127"/>
                <a:ea typeface="뉴스킨 맑은샘 Light" panose="020B0303000000000000" pitchFamily="50" charset="-127"/>
              </a:endParaRPr>
            </a:p>
          </p:txBody>
        </p:sp>
        <p:sp>
          <p:nvSpPr>
            <p:cNvPr id="43" name="자유형 17">
              <a:extLst>
                <a:ext uri="{FF2B5EF4-FFF2-40B4-BE49-F238E27FC236}">
                  <a16:creationId xmlns:a16="http://schemas.microsoft.com/office/drawing/2014/main" id="{5FFD9B5D-A752-74C9-CFF5-BDF01927A08D}"/>
                </a:ext>
              </a:extLst>
            </p:cNvPr>
            <p:cNvSpPr/>
            <p:nvPr/>
          </p:nvSpPr>
          <p:spPr>
            <a:xfrm>
              <a:off x="4333115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Framework / Library</a:t>
              </a:r>
            </a:p>
          </p:txBody>
        </p:sp>
        <p:pic>
          <p:nvPicPr>
            <p:cNvPr id="67" name="그림 15">
              <a:extLst>
                <a:ext uri="{FF2B5EF4-FFF2-40B4-BE49-F238E27FC236}">
                  <a16:creationId xmlns:a16="http://schemas.microsoft.com/office/drawing/2014/main" id="{A426B296-D0F6-5370-6066-C73C7DE2E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1944" y="2220270"/>
              <a:ext cx="1251520" cy="435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 descr="Spring Security 핵심 정리">
              <a:extLst>
                <a:ext uri="{FF2B5EF4-FFF2-40B4-BE49-F238E27FC236}">
                  <a16:creationId xmlns:a16="http://schemas.microsoft.com/office/drawing/2014/main" id="{A5676C3B-20D6-9773-A51E-51E0A09DA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493" y="2147509"/>
              <a:ext cx="1338723" cy="582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D15C524-16D8-0786-9C04-F13A27D03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1652" y="2926737"/>
              <a:ext cx="654675" cy="567747"/>
            </a:xfrm>
            <a:prstGeom prst="rect">
              <a:avLst/>
            </a:prstGeom>
          </p:spPr>
        </p:pic>
        <p:pic>
          <p:nvPicPr>
            <p:cNvPr id="1038" name="Picture 14" descr="JWT">
              <a:extLst>
                <a:ext uri="{FF2B5EF4-FFF2-40B4-BE49-F238E27FC236}">
                  <a16:creationId xmlns:a16="http://schemas.microsoft.com/office/drawing/2014/main" id="{72E9A060-C7C0-2DF1-9350-E1AFAE579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472" y="2977346"/>
              <a:ext cx="964907" cy="60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D29ECE-23CC-F414-B3DF-DFE282890672}"/>
              </a:ext>
            </a:extLst>
          </p:cNvPr>
          <p:cNvGrpSpPr/>
          <p:nvPr/>
        </p:nvGrpSpPr>
        <p:grpSpPr>
          <a:xfrm>
            <a:off x="6211823" y="4134082"/>
            <a:ext cx="3525770" cy="2428189"/>
            <a:chOff x="6411162" y="4134082"/>
            <a:chExt cx="3525770" cy="2428189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26865C9-009A-D99A-535E-272AB0E78C91}"/>
                </a:ext>
              </a:extLst>
            </p:cNvPr>
            <p:cNvSpPr/>
            <p:nvPr/>
          </p:nvSpPr>
          <p:spPr>
            <a:xfrm>
              <a:off x="6411162" y="4515757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자유형 17">
              <a:extLst>
                <a:ext uri="{FF2B5EF4-FFF2-40B4-BE49-F238E27FC236}">
                  <a16:creationId xmlns:a16="http://schemas.microsoft.com/office/drawing/2014/main" id="{F4742125-DBFC-CDFA-B2E1-A55B69D45799}"/>
                </a:ext>
              </a:extLst>
            </p:cNvPr>
            <p:cNvSpPr/>
            <p:nvPr/>
          </p:nvSpPr>
          <p:spPr>
            <a:xfrm>
              <a:off x="6411162" y="4134082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Open</a:t>
              </a:r>
              <a:r>
                <a:rPr lang="ko-KR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>
                  <a:solidFill>
                    <a:schemeClr val="bg1"/>
                  </a:solidFill>
                </a:rPr>
                <a:t>API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F8206DC-939A-A0BB-BEFE-6F73217FB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7509" y="5022759"/>
              <a:ext cx="1371024" cy="1371024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E8A21075-FDB4-993C-6A0D-F466562E8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6262" y="5266910"/>
              <a:ext cx="1415949" cy="739833"/>
            </a:xfrm>
            <a:prstGeom prst="rect">
              <a:avLst/>
            </a:prstGeom>
          </p:spPr>
        </p:pic>
      </p:grp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24DBBD9-8D85-A7CB-36EB-EC2B0E788C32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1201420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284FA18-4670-5C21-25A5-C99E1ACED097}"/>
              </a:ext>
            </a:extLst>
          </p:cNvPr>
          <p:cNvSpPr txBox="1"/>
          <p:nvPr/>
        </p:nvSpPr>
        <p:spPr>
          <a:xfrm>
            <a:off x="304795" y="56806"/>
            <a:ext cx="346601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개발환경 </a:t>
            </a:r>
            <a:r>
              <a:rPr lang="en-US" altLang="ko-KR" sz="2800" b="1" dirty="0">
                <a:solidFill>
                  <a:srgbClr val="333F50"/>
                </a:solidFill>
              </a:rPr>
              <a:t>&amp; </a:t>
            </a:r>
            <a:r>
              <a:rPr lang="ko-KR" altLang="en-US" sz="2800" b="1" dirty="0">
                <a:solidFill>
                  <a:srgbClr val="333F50"/>
                </a:solidFill>
              </a:rPr>
              <a:t>사용기술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00E25A-F013-6D8B-C4C8-00389BFE0458}"/>
              </a:ext>
            </a:extLst>
          </p:cNvPr>
          <p:cNvGrpSpPr/>
          <p:nvPr/>
        </p:nvGrpSpPr>
        <p:grpSpPr>
          <a:xfrm>
            <a:off x="595951" y="1386107"/>
            <a:ext cx="3525770" cy="2431364"/>
            <a:chOff x="595951" y="1499231"/>
            <a:chExt cx="3525770" cy="243136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5447A43-501E-F0A9-83C3-FB5934A811F3}"/>
                </a:ext>
              </a:extLst>
            </p:cNvPr>
            <p:cNvSpPr/>
            <p:nvPr/>
          </p:nvSpPr>
          <p:spPr>
            <a:xfrm>
              <a:off x="595951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prstClr val="black"/>
                </a:solidFill>
              </a:endParaRPr>
            </a:p>
          </p:txBody>
        </p:sp>
        <p:sp>
          <p:nvSpPr>
            <p:cNvPr id="41" name="자유형 17">
              <a:extLst>
                <a:ext uri="{FF2B5EF4-FFF2-40B4-BE49-F238E27FC236}">
                  <a16:creationId xmlns:a16="http://schemas.microsoft.com/office/drawing/2014/main" id="{F189B8A3-97E7-4C8A-FFEC-C2A58C36796B}"/>
                </a:ext>
              </a:extLst>
            </p:cNvPr>
            <p:cNvSpPr/>
            <p:nvPr/>
          </p:nvSpPr>
          <p:spPr>
            <a:xfrm>
              <a:off x="595951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Programming Languages</a:t>
              </a:r>
            </a:p>
          </p:txBody>
        </p:sp>
        <p:pic>
          <p:nvPicPr>
            <p:cNvPr id="51" name="그림 50" descr="html.png">
              <a:extLst>
                <a:ext uri="{FF2B5EF4-FFF2-40B4-BE49-F238E27FC236}">
                  <a16:creationId xmlns:a16="http://schemas.microsoft.com/office/drawing/2014/main" id="{02C46AE2-A280-7640-C560-685F8BBE2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268" t="24154" r="69141" b="24154"/>
            <a:stretch/>
          </p:blipFill>
          <p:spPr>
            <a:xfrm>
              <a:off x="1369190" y="2943645"/>
              <a:ext cx="635163" cy="683477"/>
            </a:xfrm>
            <a:prstGeom prst="rect">
              <a:avLst/>
            </a:prstGeom>
          </p:spPr>
        </p:pic>
        <p:pic>
          <p:nvPicPr>
            <p:cNvPr id="55" name="그림 54" descr="html.png">
              <a:extLst>
                <a:ext uri="{FF2B5EF4-FFF2-40B4-BE49-F238E27FC236}">
                  <a16:creationId xmlns:a16="http://schemas.microsoft.com/office/drawing/2014/main" id="{0FACC960-1F11-EA7F-2900-304BD1E0E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8186" t="24154" r="38186" b="24154"/>
            <a:stretch/>
          </p:blipFill>
          <p:spPr>
            <a:xfrm>
              <a:off x="2062660" y="2943550"/>
              <a:ext cx="636142" cy="683476"/>
            </a:xfrm>
            <a:prstGeom prst="rect">
              <a:avLst/>
            </a:prstGeom>
          </p:spPr>
        </p:pic>
        <p:pic>
          <p:nvPicPr>
            <p:cNvPr id="56" name="그림 55" descr="html.png">
              <a:extLst>
                <a:ext uri="{FF2B5EF4-FFF2-40B4-BE49-F238E27FC236}">
                  <a16:creationId xmlns:a16="http://schemas.microsoft.com/office/drawing/2014/main" id="{0F898BD7-6C99-11FF-CF10-89921E745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9793" t="24154" r="8874" b="24154"/>
            <a:stretch/>
          </p:blipFill>
          <p:spPr>
            <a:xfrm>
              <a:off x="2766848" y="2936292"/>
              <a:ext cx="574373" cy="68347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1E0E0F7-7B74-4A9C-8B78-03549178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4296" y="2149413"/>
              <a:ext cx="1382316" cy="63477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6584BC0-E9C4-90C5-F60A-B2CC1B482125}"/>
              </a:ext>
            </a:extLst>
          </p:cNvPr>
          <p:cNvGrpSpPr/>
          <p:nvPr/>
        </p:nvGrpSpPr>
        <p:grpSpPr>
          <a:xfrm>
            <a:off x="8070279" y="1386107"/>
            <a:ext cx="3525770" cy="2431364"/>
            <a:chOff x="8070279" y="1499231"/>
            <a:chExt cx="3525770" cy="243136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7EA9A44-A401-6A03-D852-BE340EB675F8}"/>
                </a:ext>
              </a:extLst>
            </p:cNvPr>
            <p:cNvSpPr/>
            <p:nvPr/>
          </p:nvSpPr>
          <p:spPr>
            <a:xfrm>
              <a:off x="8070279" y="1884081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/>
                <a:t>- ojdbc8.jar</a:t>
              </a:r>
            </a:p>
            <a:p>
              <a:r>
                <a:rPr lang="en-US" altLang="ko-KR" sz="1400" dirty="0"/>
                <a:t>- json-simple-1.1.1.jar</a:t>
              </a:r>
            </a:p>
            <a:p>
              <a:r>
                <a:rPr lang="en-US" altLang="ko-KR" sz="1400" dirty="0"/>
                <a:t>- jstl-1.2.jar</a:t>
              </a:r>
            </a:p>
            <a:p>
              <a:r>
                <a:rPr lang="en-US" altLang="ko-KR" sz="1400" dirty="0"/>
                <a:t>- log4j-1.2.17.jar</a:t>
              </a:r>
            </a:p>
            <a:p>
              <a:r>
                <a:rPr lang="en-US" altLang="ko-KR" sz="1400" dirty="0"/>
                <a:t>- log4j-api-2.17.0.jar</a:t>
              </a:r>
            </a:p>
            <a:p>
              <a:r>
                <a:rPr lang="en-US" altLang="ko-KR" sz="1400" dirty="0"/>
                <a:t>- ajax</a:t>
              </a:r>
            </a:p>
          </p:txBody>
        </p:sp>
        <p:pic>
          <p:nvPicPr>
            <p:cNvPr id="2050" name="Picture 2" descr="Tomcat] Web Server와 WAS(Web Application Server), Apache Tomcat">
              <a:extLst>
                <a:ext uri="{FF2B5EF4-FFF2-40B4-BE49-F238E27FC236}">
                  <a16:creationId xmlns:a16="http://schemas.microsoft.com/office/drawing/2014/main" id="{BB519238-623D-7C0C-E5BC-23BD7831F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4161" y="2414265"/>
              <a:ext cx="1866863" cy="94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자유형 17">
              <a:extLst>
                <a:ext uri="{FF2B5EF4-FFF2-40B4-BE49-F238E27FC236}">
                  <a16:creationId xmlns:a16="http://schemas.microsoft.com/office/drawing/2014/main" id="{BB004049-3058-CCAB-18B2-ADD692F16EC3}"/>
                </a:ext>
              </a:extLst>
            </p:cNvPr>
            <p:cNvSpPr/>
            <p:nvPr/>
          </p:nvSpPr>
          <p:spPr>
            <a:xfrm>
              <a:off x="8070279" y="1499231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Server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4E549FDB-774B-EDC5-5FCA-21A3800E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65734" y="2502186"/>
              <a:ext cx="720291" cy="720291"/>
            </a:xfrm>
            <a:prstGeom prst="rect">
              <a:avLst/>
            </a:prstGeom>
          </p:spPr>
        </p:pic>
        <p:pic>
          <p:nvPicPr>
            <p:cNvPr id="2054" name="Picture 6" descr="Redis #.4 Database namespace &amp; Expiry - RastaLion IT Blog">
              <a:extLst>
                <a:ext uri="{FF2B5EF4-FFF2-40B4-BE49-F238E27FC236}">
                  <a16:creationId xmlns:a16="http://schemas.microsoft.com/office/drawing/2014/main" id="{17C0CE84-3A3D-2FD6-9EF6-72A2D371B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0428" y="2397551"/>
              <a:ext cx="1045024" cy="8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8088FB-E702-F83A-EBF0-CD78CAD0582E}"/>
              </a:ext>
            </a:extLst>
          </p:cNvPr>
          <p:cNvGrpSpPr/>
          <p:nvPr/>
        </p:nvGrpSpPr>
        <p:grpSpPr>
          <a:xfrm>
            <a:off x="2454409" y="4134082"/>
            <a:ext cx="3525770" cy="2428189"/>
            <a:chOff x="1849715" y="4134082"/>
            <a:chExt cx="3525770" cy="242818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56E7F12-0ABE-2C6C-5B5F-858A354CD895}"/>
                </a:ext>
              </a:extLst>
            </p:cNvPr>
            <p:cNvSpPr/>
            <p:nvPr/>
          </p:nvSpPr>
          <p:spPr>
            <a:xfrm>
              <a:off x="1849715" y="4515757"/>
              <a:ext cx="3525770" cy="20465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1400" dirty="0">
                <a:solidFill>
                  <a:prstClr val="black"/>
                </a:solidFill>
              </a:endParaRPr>
            </a:p>
          </p:txBody>
        </p:sp>
        <p:sp>
          <p:nvSpPr>
            <p:cNvPr id="47" name="자유형 17">
              <a:extLst>
                <a:ext uri="{FF2B5EF4-FFF2-40B4-BE49-F238E27FC236}">
                  <a16:creationId xmlns:a16="http://schemas.microsoft.com/office/drawing/2014/main" id="{A2E88312-688D-8D10-9613-F136AFFDC228}"/>
                </a:ext>
              </a:extLst>
            </p:cNvPr>
            <p:cNvSpPr/>
            <p:nvPr/>
          </p:nvSpPr>
          <p:spPr>
            <a:xfrm>
              <a:off x="1849715" y="4134082"/>
              <a:ext cx="3525770" cy="481461"/>
            </a:xfrm>
            <a:custGeom>
              <a:avLst/>
              <a:gdLst>
                <a:gd name="connsiteX0" fmla="*/ 0 w 3007470"/>
                <a:gd name="connsiteY0" fmla="*/ 0 h 716638"/>
                <a:gd name="connsiteX1" fmla="*/ 3007470 w 3007470"/>
                <a:gd name="connsiteY1" fmla="*/ 0 h 716638"/>
                <a:gd name="connsiteX2" fmla="*/ 3007470 w 3007470"/>
                <a:gd name="connsiteY2" fmla="*/ 567161 h 716638"/>
                <a:gd name="connsiteX3" fmla="*/ 1644715 w 3007470"/>
                <a:gd name="connsiteY3" fmla="*/ 567161 h 716638"/>
                <a:gd name="connsiteX4" fmla="*/ 1503735 w 3007470"/>
                <a:gd name="connsiteY4" fmla="*/ 716638 h 716638"/>
                <a:gd name="connsiteX5" fmla="*/ 1362755 w 3007470"/>
                <a:gd name="connsiteY5" fmla="*/ 567161 h 716638"/>
                <a:gd name="connsiteX6" fmla="*/ 0 w 3007470"/>
                <a:gd name="connsiteY6" fmla="*/ 567161 h 7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7470" h="716638">
                  <a:moveTo>
                    <a:pt x="0" y="0"/>
                  </a:moveTo>
                  <a:lnTo>
                    <a:pt x="3007470" y="0"/>
                  </a:lnTo>
                  <a:lnTo>
                    <a:pt x="3007470" y="567161"/>
                  </a:lnTo>
                  <a:lnTo>
                    <a:pt x="1644715" y="567161"/>
                  </a:lnTo>
                  <a:lnTo>
                    <a:pt x="1503735" y="716638"/>
                  </a:lnTo>
                  <a:lnTo>
                    <a:pt x="1362755" y="567161"/>
                  </a:lnTo>
                  <a:lnTo>
                    <a:pt x="0" y="567161"/>
                  </a:lnTo>
                  <a:close/>
                </a:path>
              </a:pathLst>
            </a:custGeom>
            <a:solidFill>
              <a:srgbClr val="333F50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tlCol="0" anchor="t" anchorCtr="0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Tooling / DevOps</a:t>
              </a:r>
            </a:p>
          </p:txBody>
        </p:sp>
        <p:pic>
          <p:nvPicPr>
            <p:cNvPr id="2056" name="Picture 8" descr="GitHub는 2월 13일부터 모든 기여 개발자에게 XNUMXFA 요구 사항을 구현합니다.">
              <a:extLst>
                <a:ext uri="{FF2B5EF4-FFF2-40B4-BE49-F238E27FC236}">
                  <a16:creationId xmlns:a16="http://schemas.microsoft.com/office/drawing/2014/main" id="{1EF20624-C0D1-20D6-9A7F-9D07E694D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419" y="4749186"/>
              <a:ext cx="1329400" cy="66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ntelliJ IDEA - 위키백과, 우리 모두의 백과사전">
              <a:extLst>
                <a:ext uri="{FF2B5EF4-FFF2-40B4-BE49-F238E27FC236}">
                  <a16:creationId xmlns:a16="http://schemas.microsoft.com/office/drawing/2014/main" id="{9CE06356-272A-D021-F670-D4D87193F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314" y="4739026"/>
              <a:ext cx="664700" cy="66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OSTMAN] API 테스트하기">
              <a:extLst>
                <a:ext uri="{FF2B5EF4-FFF2-40B4-BE49-F238E27FC236}">
                  <a16:creationId xmlns:a16="http://schemas.microsoft.com/office/drawing/2014/main" id="{86E31B10-E276-93F9-18EB-B963E7C86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828" y="5567296"/>
              <a:ext cx="1549377" cy="809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Visual Studio Code - Microsoft Apps">
              <a:extLst>
                <a:ext uri="{FF2B5EF4-FFF2-40B4-BE49-F238E27FC236}">
                  <a16:creationId xmlns:a16="http://schemas.microsoft.com/office/drawing/2014/main" id="{C145BF84-526E-B2CA-53B1-84DE8971F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334" y="5653616"/>
              <a:ext cx="687824" cy="687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828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664">
        <p:fade/>
      </p:transition>
    </mc:Choice>
    <mc:Fallback xmlns="">
      <p:transition spd="med" advTm="2566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A42D89-F09C-9221-3B91-9C353A4E7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33" y="-150457"/>
            <a:ext cx="4293885" cy="7662839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B3C60E9-4587-B113-A6C9-C04198FBCCC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4F4A2-769A-0946-7420-CDA7D24E3446}"/>
              </a:ext>
            </a:extLst>
          </p:cNvPr>
          <p:cNvSpPr txBox="1"/>
          <p:nvPr/>
        </p:nvSpPr>
        <p:spPr>
          <a:xfrm>
            <a:off x="304795" y="56806"/>
            <a:ext cx="331052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메인 페이지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5607323-467F-A618-2BFE-9225E405C198}"/>
              </a:ext>
            </a:extLst>
          </p:cNvPr>
          <p:cNvGrpSpPr/>
          <p:nvPr/>
        </p:nvGrpSpPr>
        <p:grpSpPr>
          <a:xfrm>
            <a:off x="4152027" y="583547"/>
            <a:ext cx="2075950" cy="802595"/>
            <a:chOff x="3976217" y="651218"/>
            <a:chExt cx="2324567" cy="89871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23C60B4-5452-4D0E-D4F2-A2C15A5DD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2070" y="651218"/>
              <a:ext cx="898714" cy="89871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EB54FBE-90DE-9123-E9C6-BB411C60C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6217" y="858093"/>
              <a:ext cx="928163" cy="4849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7FA261C-3C2E-5A32-8B05-FB2CDB42321E}"/>
                </a:ext>
              </a:extLst>
            </p:cNvPr>
            <p:cNvSpPr txBox="1"/>
            <p:nvPr/>
          </p:nvSpPr>
          <p:spPr>
            <a:xfrm>
              <a:off x="4985604" y="860834"/>
              <a:ext cx="3385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21345C"/>
                  </a:solidFill>
                </a:rPr>
                <a:t>+</a:t>
              </a:r>
              <a:endParaRPr lang="ko-KR" altLang="en-US" sz="2400" b="1" dirty="0">
                <a:solidFill>
                  <a:srgbClr val="21345C"/>
                </a:solidFill>
              </a:endParaRP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DBBBBD6C-452E-8CA7-8581-524C409D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354" y="3349446"/>
            <a:ext cx="2643677" cy="3475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4140D36-D4E4-961F-9B9D-1A7BB47C6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79" y="3330590"/>
            <a:ext cx="1605401" cy="34750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D4F563C-C403-BE8F-990F-17F913E06C97}"/>
              </a:ext>
            </a:extLst>
          </p:cNvPr>
          <p:cNvCxnSpPr>
            <a:cxnSpLocks/>
          </p:cNvCxnSpPr>
          <p:nvPr/>
        </p:nvCxnSpPr>
        <p:spPr>
          <a:xfrm>
            <a:off x="2016616" y="4899581"/>
            <a:ext cx="673215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A5A0410-BDAC-0256-3055-DA29215760E5}"/>
              </a:ext>
            </a:extLst>
          </p:cNvPr>
          <p:cNvCxnSpPr>
            <a:cxnSpLocks/>
          </p:cNvCxnSpPr>
          <p:nvPr/>
        </p:nvCxnSpPr>
        <p:spPr>
          <a:xfrm>
            <a:off x="5707236" y="2358651"/>
            <a:ext cx="1207230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9404CBB-B815-F65E-7F29-CD19836AFD1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01B63A7C-5AC0-4631-E40E-5E670359F799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733AC9A-3678-9089-FD98-0C857E6C0010}"/>
              </a:ext>
            </a:extLst>
          </p:cNvPr>
          <p:cNvCxnSpPr>
            <a:cxnSpLocks/>
          </p:cNvCxnSpPr>
          <p:nvPr/>
        </p:nvCxnSpPr>
        <p:spPr>
          <a:xfrm>
            <a:off x="6599545" y="1032904"/>
            <a:ext cx="479913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1BC3D09-3707-922E-2B14-61CC50F6B8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7353" y="1760774"/>
            <a:ext cx="2643677" cy="11668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623202-06A3-2284-5200-CE719C8ED969}"/>
              </a:ext>
            </a:extLst>
          </p:cNvPr>
          <p:cNvSpPr txBox="1"/>
          <p:nvPr/>
        </p:nvSpPr>
        <p:spPr>
          <a:xfrm>
            <a:off x="4085521" y="2847606"/>
            <a:ext cx="33855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21345C"/>
                </a:solidFill>
              </a:rPr>
              <a:t>+</a:t>
            </a:r>
            <a:endParaRPr lang="ko-KR" altLang="en-US" sz="2400" b="1" dirty="0">
              <a:solidFill>
                <a:srgbClr val="213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97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452881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99179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로그인 </a:t>
            </a:r>
            <a:r>
              <a:rPr lang="en-US" altLang="ko-KR" sz="2000" b="1" dirty="0">
                <a:solidFill>
                  <a:srgbClr val="333F50"/>
                </a:solidFill>
              </a:rPr>
              <a:t>/ </a:t>
            </a:r>
            <a:r>
              <a:rPr lang="ko-KR" altLang="en-US" sz="2000" b="1" dirty="0">
                <a:solidFill>
                  <a:srgbClr val="333F50"/>
                </a:solidFill>
              </a:rPr>
              <a:t>회원가입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F584F2-AF71-C0E3-173E-40BA87DEBF00}"/>
              </a:ext>
            </a:extLst>
          </p:cNvPr>
          <p:cNvGrpSpPr/>
          <p:nvPr/>
        </p:nvGrpSpPr>
        <p:grpSpPr>
          <a:xfrm>
            <a:off x="7340919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C4E96B6-ED9C-ACBD-C112-766DFFD0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AD4B2D7-9336-D44E-90D3-2F5943F5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A4168C8-ECB1-76DB-0AEF-02348DE67850}"/>
              </a:ext>
            </a:extLst>
          </p:cNvPr>
          <p:cNvSpPr/>
          <p:nvPr/>
        </p:nvSpPr>
        <p:spPr>
          <a:xfrm>
            <a:off x="3127104" y="3554023"/>
            <a:ext cx="1104947" cy="264715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EF7FC7-EA65-B010-93A9-51E6973C37BA}"/>
              </a:ext>
            </a:extLst>
          </p:cNvPr>
          <p:cNvSpPr/>
          <p:nvPr/>
        </p:nvSpPr>
        <p:spPr>
          <a:xfrm>
            <a:off x="2956096" y="3421665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C732157-881B-271C-F073-E0876AD484CA}"/>
              </a:ext>
            </a:extLst>
          </p:cNvPr>
          <p:cNvCxnSpPr>
            <a:cxnSpLocks/>
          </p:cNvCxnSpPr>
          <p:nvPr/>
        </p:nvCxnSpPr>
        <p:spPr>
          <a:xfrm>
            <a:off x="4232051" y="3698201"/>
            <a:ext cx="2750334" cy="0"/>
          </a:xfrm>
          <a:prstGeom prst="straightConnector1">
            <a:avLst/>
          </a:prstGeom>
          <a:ln w="57150">
            <a:solidFill>
              <a:srgbClr val="3640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2E89212-C50A-B5C9-3376-3F4E7921F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667" y="4509518"/>
            <a:ext cx="3027791" cy="10900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FD7BB6A-6CF9-42B2-A23E-A8E4DAF844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0960" y="4565904"/>
            <a:ext cx="4191852" cy="110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BD8C6-A26F-5D46-307E-C3FD9BB5CD9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7E31F8-CDD7-4942-ABCB-684C2D9936E4}"/>
              </a:ext>
            </a:extLst>
          </p:cNvPr>
          <p:cNvSpPr txBox="1"/>
          <p:nvPr/>
        </p:nvSpPr>
        <p:spPr>
          <a:xfrm>
            <a:off x="4724673" y="1088350"/>
            <a:ext cx="2454195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Spring Security, JWT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를 이용하여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Token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방식의 회원 로직 구현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FECD7-A107-B94F-AEC8-D2B6765BD638}"/>
              </a:ext>
            </a:extLst>
          </p:cNvPr>
          <p:cNvSpPr txBox="1"/>
          <p:nvPr/>
        </p:nvSpPr>
        <p:spPr>
          <a:xfrm>
            <a:off x="4724673" y="2132001"/>
            <a:ext cx="245419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Redis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와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 DB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에서</a:t>
            </a:r>
            <a:endParaRPr lang="en-US" altLang="ko-KR" b="1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rgbClr val="1F2328"/>
                </a:solidFill>
                <a:effectLst/>
                <a:latin typeface="-apple-system"/>
              </a:rPr>
              <a:t>Refresh Token </a:t>
            </a:r>
            <a:r>
              <a:rPr lang="ko-KR" altLang="en-US" b="1" i="0" dirty="0">
                <a:solidFill>
                  <a:srgbClr val="1F2328"/>
                </a:solidFill>
                <a:effectLst/>
                <a:latin typeface="-apple-system"/>
              </a:rPr>
              <a:t>관리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0149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452881" y="642126"/>
            <a:ext cx="3109742" cy="6159068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325281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마이페이지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599F356-A78E-5077-2E77-4A7BA08BE998}"/>
              </a:ext>
            </a:extLst>
          </p:cNvPr>
          <p:cNvSpPr/>
          <p:nvPr/>
        </p:nvSpPr>
        <p:spPr>
          <a:xfrm>
            <a:off x="2470694" y="1125530"/>
            <a:ext cx="1104947" cy="1057505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106FA3F-B0E5-9641-0FB7-AB9E461C8521}"/>
              </a:ext>
            </a:extLst>
          </p:cNvPr>
          <p:cNvSpPr/>
          <p:nvPr/>
        </p:nvSpPr>
        <p:spPr>
          <a:xfrm>
            <a:off x="2298721" y="103367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FBC249-AAD0-8DDD-198C-E77F5B32F134}"/>
              </a:ext>
            </a:extLst>
          </p:cNvPr>
          <p:cNvSpPr/>
          <p:nvPr/>
        </p:nvSpPr>
        <p:spPr>
          <a:xfrm>
            <a:off x="1851149" y="2718012"/>
            <a:ext cx="2355091" cy="493984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E453C5D-DA3F-6D2E-3EF8-87A35B3D17EF}"/>
              </a:ext>
            </a:extLst>
          </p:cNvPr>
          <p:cNvSpPr/>
          <p:nvPr/>
        </p:nvSpPr>
        <p:spPr>
          <a:xfrm>
            <a:off x="1702036" y="2588058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B73BA-FBDE-E14D-6F77-E96FF0BED3B1}"/>
              </a:ext>
            </a:extLst>
          </p:cNvPr>
          <p:cNvSpPr txBox="1"/>
          <p:nvPr/>
        </p:nvSpPr>
        <p:spPr>
          <a:xfrm>
            <a:off x="3424857" y="4339324"/>
            <a:ext cx="3846303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회원 정보 조회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등록한 아이템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다이어리 수 보여줌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로그아웃 </a:t>
            </a:r>
            <a:r>
              <a:rPr lang="en-US" altLang="ko-KR" b="1" dirty="0">
                <a:solidFill>
                  <a:srgbClr val="364054"/>
                </a:solidFill>
              </a:rPr>
              <a:t>/ </a:t>
            </a:r>
            <a:r>
              <a:rPr lang="ko-KR" altLang="en-US" b="1" dirty="0">
                <a:solidFill>
                  <a:srgbClr val="364054"/>
                </a:solidFill>
              </a:rPr>
              <a:t>탈퇴하기</a:t>
            </a:r>
            <a:endParaRPr lang="en-US" altLang="ko-KR" b="1" dirty="0">
              <a:solidFill>
                <a:srgbClr val="364054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A615FE-8F44-5F7B-0B1D-F776BFF5DDA2}"/>
              </a:ext>
            </a:extLst>
          </p:cNvPr>
          <p:cNvGrpSpPr/>
          <p:nvPr/>
        </p:nvGrpSpPr>
        <p:grpSpPr>
          <a:xfrm flipV="1">
            <a:off x="3915582" y="1767697"/>
            <a:ext cx="4072379" cy="87731"/>
            <a:chOff x="4416291" y="1767405"/>
            <a:chExt cx="3407956" cy="45720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DF1B1D8-BC87-216F-F252-1621F7D0517C}"/>
                </a:ext>
              </a:extLst>
            </p:cNvPr>
            <p:cNvSpPr/>
            <p:nvPr/>
          </p:nvSpPr>
          <p:spPr>
            <a:xfrm>
              <a:off x="6096000" y="1767406"/>
              <a:ext cx="1728247" cy="45719"/>
            </a:xfrm>
            <a:prstGeom prst="rightArrow">
              <a:avLst/>
            </a:prstGeom>
            <a:ln w="57150">
              <a:solidFill>
                <a:srgbClr val="3640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F8AFC74B-669E-05F8-86AE-228712B96A6E}"/>
                </a:ext>
              </a:extLst>
            </p:cNvPr>
            <p:cNvSpPr/>
            <p:nvPr/>
          </p:nvSpPr>
          <p:spPr>
            <a:xfrm rot="10800000">
              <a:off x="4416291" y="1767405"/>
              <a:ext cx="1728247" cy="45719"/>
            </a:xfrm>
            <a:prstGeom prst="rightArrow">
              <a:avLst/>
            </a:prstGeom>
            <a:ln w="57150">
              <a:solidFill>
                <a:srgbClr val="36405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2747E84-A482-F77D-5A4D-B79577F9643E}"/>
              </a:ext>
            </a:extLst>
          </p:cNvPr>
          <p:cNvSpPr txBox="1"/>
          <p:nvPr/>
        </p:nvSpPr>
        <p:spPr>
          <a:xfrm>
            <a:off x="4724673" y="1088350"/>
            <a:ext cx="2454195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회원가입 시 선택한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ko-KR" altLang="en-US" b="1" dirty="0">
                <a:solidFill>
                  <a:srgbClr val="364054"/>
                </a:solidFill>
              </a:rPr>
              <a:t> 성별 별 프로필 이미지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713CD4-F1C1-213F-96AE-AC133350CFC0}"/>
              </a:ext>
            </a:extLst>
          </p:cNvPr>
          <p:cNvGrpSpPr/>
          <p:nvPr/>
        </p:nvGrpSpPr>
        <p:grpSpPr>
          <a:xfrm>
            <a:off x="7340919" y="642126"/>
            <a:ext cx="3109742" cy="6159068"/>
            <a:chOff x="7340919" y="642126"/>
            <a:chExt cx="3109742" cy="615906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FF584F2-AF71-C0E3-173E-40BA87DEBF00}"/>
                </a:ext>
              </a:extLst>
            </p:cNvPr>
            <p:cNvGrpSpPr/>
            <p:nvPr/>
          </p:nvGrpSpPr>
          <p:grpSpPr>
            <a:xfrm>
              <a:off x="7340919" y="642126"/>
              <a:ext cx="3109742" cy="6159068"/>
              <a:chOff x="2247030" y="970280"/>
              <a:chExt cx="2482838" cy="4917440"/>
            </a:xfrm>
            <a:effectLst>
              <a:outerShdw blurRad="381000" dist="3810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2" name="그림 11" descr="텍스트, 모니터, 실내, 휴대폰이(가) 표시된 사진&#10;&#10;자동 생성된 설명">
                <a:extLst>
                  <a:ext uri="{FF2B5EF4-FFF2-40B4-BE49-F238E27FC236}">
                    <a16:creationId xmlns:a16="http://schemas.microsoft.com/office/drawing/2014/main" id="{DC4E96B6-ED9C-ACBD-C112-766DFFD0B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7030" y="970280"/>
                <a:ext cx="2482838" cy="491744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AD4B2D7-9336-D44E-90D3-2F5943F59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31359" y="1116830"/>
                <a:ext cx="2125981" cy="4634548"/>
              </a:xfrm>
              <a:prstGeom prst="roundRect">
                <a:avLst>
                  <a:gd name="adj" fmla="val 10764"/>
                </a:avLst>
              </a:prstGeom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98012E1-1E2A-152C-0586-EBA4E542F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8623" y="3338224"/>
              <a:ext cx="2214333" cy="940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12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170830" y="1032202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96482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마이페이지 회원 정보 수정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F584F2-AF71-C0E3-173E-40BA87DEBF00}"/>
              </a:ext>
            </a:extLst>
          </p:cNvPr>
          <p:cNvGrpSpPr/>
          <p:nvPr/>
        </p:nvGrpSpPr>
        <p:grpSpPr>
          <a:xfrm>
            <a:off x="3192050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C4E96B6-ED9C-ACBD-C112-766DFFD0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AD4B2D7-9336-D44E-90D3-2F5943F59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75DF38-1791-6EC0-CBF9-D0C1D888686E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B2BF07-F7A1-EC0A-C732-2FD544CC06D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739052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406594-04B2-CC97-AC06-2E271B696D80}"/>
              </a:ext>
            </a:extLst>
          </p:cNvPr>
          <p:cNvGrpSpPr/>
          <p:nvPr/>
        </p:nvGrpSpPr>
        <p:grpSpPr>
          <a:xfrm>
            <a:off x="9288497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124CA3F-DF8E-E4D4-EA36-9E1DA7A4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B3FE96A-5A80-8E72-2BF8-542AEC01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E034CF-CDA4-74DF-5DD3-21E3719CC8CF}"/>
              </a:ext>
            </a:extLst>
          </p:cNvPr>
          <p:cNvCxnSpPr>
            <a:cxnSpLocks/>
          </p:cNvCxnSpPr>
          <p:nvPr/>
        </p:nvCxnSpPr>
        <p:spPr>
          <a:xfrm>
            <a:off x="2551277" y="3962152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A0324B-D170-B599-8898-9C849F40E5D2}"/>
              </a:ext>
            </a:extLst>
          </p:cNvPr>
          <p:cNvGrpSpPr/>
          <p:nvPr/>
        </p:nvGrpSpPr>
        <p:grpSpPr>
          <a:xfrm>
            <a:off x="6212357" y="1038594"/>
            <a:ext cx="2912790" cy="5768991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7" name="그림 3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124090C-9DA9-E254-DDDB-40FD7B35B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E0A65A74-5C0E-0020-693B-5CB0B6506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0381541-C025-720F-D4DA-580C035D3863}"/>
              </a:ext>
            </a:extLst>
          </p:cNvPr>
          <p:cNvCxnSpPr>
            <a:cxnSpLocks/>
          </p:cNvCxnSpPr>
          <p:nvPr/>
        </p:nvCxnSpPr>
        <p:spPr>
          <a:xfrm>
            <a:off x="5671999" y="3976044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1B9BCF0-4FA2-58A3-FCD0-9DD2FC6F7404}"/>
              </a:ext>
            </a:extLst>
          </p:cNvPr>
          <p:cNvCxnSpPr>
            <a:cxnSpLocks/>
          </p:cNvCxnSpPr>
          <p:nvPr/>
        </p:nvCxnSpPr>
        <p:spPr>
          <a:xfrm>
            <a:off x="8584789" y="3980509"/>
            <a:ext cx="10807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89D313-9520-481D-B6E9-1B2DDE28B3AD}"/>
              </a:ext>
            </a:extLst>
          </p:cNvPr>
          <p:cNvGrpSpPr/>
          <p:nvPr/>
        </p:nvGrpSpPr>
        <p:grpSpPr>
          <a:xfrm>
            <a:off x="276031" y="671741"/>
            <a:ext cx="3097410" cy="6134643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그림 10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" r="401"/>
            <a:stretch/>
          </p:blipFill>
          <p:spPr>
            <a:xfrm>
              <a:off x="2448296" y="1153751"/>
              <a:ext cx="2092108" cy="4560706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0D7C6A7-5A45-CEEE-2BBC-28CBCB79CA94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4771272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2B9125-4339-6543-E668-62BC6570627A}"/>
              </a:ext>
            </a:extLst>
          </p:cNvPr>
          <p:cNvSpPr txBox="1"/>
          <p:nvPr/>
        </p:nvSpPr>
        <p:spPr>
          <a:xfrm>
            <a:off x="304795" y="56806"/>
            <a:ext cx="470834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33F50"/>
                </a:solidFill>
              </a:rPr>
              <a:t>기능 구현 </a:t>
            </a:r>
            <a:r>
              <a:rPr lang="en-US" altLang="ko-KR" sz="2000" b="1" dirty="0">
                <a:solidFill>
                  <a:srgbClr val="333F50"/>
                </a:solidFill>
              </a:rPr>
              <a:t>– </a:t>
            </a:r>
            <a:r>
              <a:rPr lang="ko-KR" altLang="en-US" sz="2000" b="1" dirty="0">
                <a:solidFill>
                  <a:srgbClr val="333F50"/>
                </a:solidFill>
              </a:rPr>
              <a:t>디지털 옷장 아이템 등록</a:t>
            </a:r>
            <a:endParaRPr lang="ko-KR" altLang="en-US" sz="2800" b="1" dirty="0">
              <a:solidFill>
                <a:srgbClr val="333F5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36CB27-CFEB-6B99-AA81-9A7F3BDB6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508" y="1791533"/>
            <a:ext cx="5999375" cy="490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F0F321-073C-981F-96AF-36EE3711E5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683"/>
          <a:stretch/>
        </p:blipFill>
        <p:spPr>
          <a:xfrm>
            <a:off x="3624526" y="697709"/>
            <a:ext cx="8196520" cy="798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97E8FD9-CA8B-CE0F-5395-7B813AB9C4F5}"/>
              </a:ext>
            </a:extLst>
          </p:cNvPr>
          <p:cNvSpPr/>
          <p:nvPr/>
        </p:nvSpPr>
        <p:spPr>
          <a:xfrm>
            <a:off x="7193280" y="1613706"/>
            <a:ext cx="45719" cy="702773"/>
          </a:xfrm>
          <a:prstGeom prst="downArrow">
            <a:avLst/>
          </a:prstGeom>
          <a:ln w="57150">
            <a:solidFill>
              <a:srgbClr val="3640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BDA1E8-B796-9CB2-2A58-F90F5366539C}"/>
              </a:ext>
            </a:extLst>
          </p:cNvPr>
          <p:cNvSpPr/>
          <p:nvPr/>
        </p:nvSpPr>
        <p:spPr>
          <a:xfrm>
            <a:off x="1275997" y="4062022"/>
            <a:ext cx="1149907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F252EEE-0F37-6093-65F3-1D9FAF5CAE4A}"/>
              </a:ext>
            </a:extLst>
          </p:cNvPr>
          <p:cNvSpPr/>
          <p:nvPr/>
        </p:nvSpPr>
        <p:spPr>
          <a:xfrm>
            <a:off x="1124785" y="3882213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1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BD0EC35-FF81-BEA9-58F6-64DEC4B02BAC}"/>
              </a:ext>
            </a:extLst>
          </p:cNvPr>
          <p:cNvSpPr/>
          <p:nvPr/>
        </p:nvSpPr>
        <p:spPr>
          <a:xfrm>
            <a:off x="2592372" y="1004743"/>
            <a:ext cx="395926" cy="304237"/>
          </a:xfrm>
          <a:prstGeom prst="roundRect">
            <a:avLst/>
          </a:prstGeom>
          <a:noFill/>
          <a:ln w="19050">
            <a:solidFill>
              <a:srgbClr val="2134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F66E6D5-3490-F2FB-1741-68D50D9D0579}"/>
              </a:ext>
            </a:extLst>
          </p:cNvPr>
          <p:cNvSpPr/>
          <p:nvPr/>
        </p:nvSpPr>
        <p:spPr>
          <a:xfrm>
            <a:off x="2431078" y="820327"/>
            <a:ext cx="264715" cy="264715"/>
          </a:xfrm>
          <a:prstGeom prst="ellipse">
            <a:avLst/>
          </a:prstGeom>
          <a:solidFill>
            <a:srgbClr val="21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400" b="1" dirty="0">
                <a:latin typeface="Arial Black" panose="020B0A04020102020204" pitchFamily="34" charset="0"/>
              </a:rPr>
              <a:t>2</a:t>
            </a:r>
            <a:endParaRPr lang="ko-KR" altLang="en-US" sz="1400" b="1" dirty="0">
              <a:latin typeface="Arial Black" panose="020B0A04020102020204" pitchFamily="34" charset="0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5D5CD67-9908-880E-389F-2E7923A058FD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5529436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B71AE2B-F25F-9F49-7188-50150FB08B61}"/>
              </a:ext>
            </a:extLst>
          </p:cNvPr>
          <p:cNvCxnSpPr>
            <a:cxnSpLocks/>
          </p:cNvCxnSpPr>
          <p:nvPr/>
        </p:nvCxnSpPr>
        <p:spPr>
          <a:xfrm>
            <a:off x="177800" y="576836"/>
            <a:ext cx="6050280" cy="0"/>
          </a:xfrm>
          <a:prstGeom prst="line">
            <a:avLst/>
          </a:prstGeom>
          <a:ln w="190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82491C-F725-9DCF-3CB1-969F7616DCA1}"/>
              </a:ext>
            </a:extLst>
          </p:cNvPr>
          <p:cNvSpPr txBox="1"/>
          <p:nvPr/>
        </p:nvSpPr>
        <p:spPr>
          <a:xfrm>
            <a:off x="3783076" y="4959962"/>
            <a:ext cx="3796075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파일 시스템에 이미지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DB</a:t>
            </a:r>
            <a:r>
              <a:rPr lang="ko-KR" altLang="en-US" b="1" dirty="0">
                <a:solidFill>
                  <a:srgbClr val="364054"/>
                </a:solidFill>
              </a:rPr>
              <a:t>에 이미지 경로</a:t>
            </a:r>
            <a:r>
              <a:rPr lang="en-US" altLang="ko-KR" b="1" dirty="0">
                <a:solidFill>
                  <a:srgbClr val="364054"/>
                </a:solidFill>
              </a:rPr>
              <a:t>, </a:t>
            </a:r>
            <a:r>
              <a:rPr lang="ko-KR" altLang="en-US" b="1" dirty="0">
                <a:solidFill>
                  <a:srgbClr val="364054"/>
                </a:solidFill>
              </a:rPr>
              <a:t>추가 정보 저장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# </a:t>
            </a:r>
            <a:r>
              <a:rPr lang="ko-KR" altLang="en-US" b="1" dirty="0">
                <a:solidFill>
                  <a:srgbClr val="364054"/>
                </a:solidFill>
              </a:rPr>
              <a:t>이미지 </a:t>
            </a:r>
            <a:r>
              <a:rPr lang="en-US" altLang="ko-KR" b="1" dirty="0">
                <a:solidFill>
                  <a:srgbClr val="364054"/>
                </a:solidFill>
              </a:rPr>
              <a:t>200 x 200 </a:t>
            </a:r>
            <a:r>
              <a:rPr lang="ko-KR" altLang="en-US" b="1" dirty="0">
                <a:solidFill>
                  <a:srgbClr val="364054"/>
                </a:solidFill>
              </a:rPr>
              <a:t>사이즈 리사이징</a:t>
            </a:r>
            <a:endParaRPr lang="en-US" altLang="ko-KR" b="1" dirty="0">
              <a:solidFill>
                <a:srgbClr val="364054"/>
              </a:solidFill>
            </a:endParaRPr>
          </a:p>
          <a:p>
            <a:r>
              <a:rPr lang="en-US" altLang="ko-KR" b="1" dirty="0">
                <a:solidFill>
                  <a:srgbClr val="364054"/>
                </a:solidFill>
              </a:rPr>
              <a:t>    (</a:t>
            </a:r>
            <a:r>
              <a:rPr lang="en-US" altLang="ko-KR" b="1" dirty="0" err="1">
                <a:solidFill>
                  <a:srgbClr val="364054"/>
                </a:solidFill>
              </a:rPr>
              <a:t>javax.imageio</a:t>
            </a:r>
            <a:r>
              <a:rPr lang="en-US" altLang="ko-KR" b="1" dirty="0">
                <a:solidFill>
                  <a:srgbClr val="364054"/>
                </a:solidFill>
              </a:rPr>
              <a:t>)</a:t>
            </a:r>
          </a:p>
          <a:p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11E3EE-29CD-3999-40A9-B5711BC4E9E2}"/>
              </a:ext>
            </a:extLst>
          </p:cNvPr>
          <p:cNvSpPr/>
          <p:nvPr/>
        </p:nvSpPr>
        <p:spPr>
          <a:xfrm>
            <a:off x="8521832" y="4791908"/>
            <a:ext cx="1349386" cy="6473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D19576-C8FD-51CB-9B89-26EB1B0F7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91" y="580026"/>
            <a:ext cx="3426407" cy="62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2128</TotalTime>
  <Words>747</Words>
  <Application>Microsoft Office PowerPoint</Application>
  <PresentationFormat>와이드스크린</PresentationFormat>
  <Paragraphs>171</Paragraphs>
  <Slides>23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-apple-system</vt:lpstr>
      <vt:lpstr>Nanum Gothic</vt:lpstr>
      <vt:lpstr>나눔고딕</vt:lpstr>
      <vt:lpstr>뉴스킨 맑은샘 Light</vt:lpstr>
      <vt:lpstr>마루 부리 Beta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찬호 김</cp:lastModifiedBy>
  <cp:revision>551</cp:revision>
  <dcterms:created xsi:type="dcterms:W3CDTF">2020-11-18T01:48:02Z</dcterms:created>
  <dcterms:modified xsi:type="dcterms:W3CDTF">2024-01-07T14:17:08Z</dcterms:modified>
</cp:coreProperties>
</file>